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23" r:id="rId3"/>
    <p:sldId id="349" r:id="rId4"/>
    <p:sldId id="328" r:id="rId5"/>
    <p:sldId id="324" r:id="rId6"/>
    <p:sldId id="327" r:id="rId7"/>
    <p:sldId id="326" r:id="rId8"/>
    <p:sldId id="325" r:id="rId9"/>
    <p:sldId id="329" r:id="rId10"/>
    <p:sldId id="330" r:id="rId11"/>
    <p:sldId id="331" r:id="rId12"/>
    <p:sldId id="332" r:id="rId13"/>
    <p:sldId id="333" r:id="rId14"/>
    <p:sldId id="348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7" r:id="rId27"/>
    <p:sldId id="345" r:id="rId28"/>
    <p:sldId id="346" r:id="rId29"/>
    <p:sldId id="350" r:id="rId30"/>
    <p:sldId id="358" r:id="rId31"/>
    <p:sldId id="353" r:id="rId32"/>
    <p:sldId id="354" r:id="rId33"/>
    <p:sldId id="375" r:id="rId34"/>
    <p:sldId id="357" r:id="rId35"/>
    <p:sldId id="356" r:id="rId36"/>
    <p:sldId id="355" r:id="rId37"/>
    <p:sldId id="359" r:id="rId38"/>
    <p:sldId id="360" r:id="rId39"/>
    <p:sldId id="361" r:id="rId40"/>
    <p:sldId id="362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2" r:id="rId49"/>
    <p:sldId id="373" r:id="rId50"/>
    <p:sldId id="371" r:id="rId51"/>
    <p:sldId id="271" r:id="rId5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gqnVFycFMQCHJWMjCMPEUg==" hashData="cbMIWYquiILOyy4I+pEQfo1J2SMQSTDgQDiSC/cfjNbSZ8oKWiwDMxnQgHbgzr6h6cecuRIMel+ra+zO+DNeYQ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1" autoAdjust="0"/>
    <p:restoredTop sz="95275" autoAdjust="0"/>
  </p:normalViewPr>
  <p:slideViewPr>
    <p:cSldViewPr snapToGrid="0">
      <p:cViewPr varScale="1">
        <p:scale>
          <a:sx n="112" d="100"/>
          <a:sy n="112" d="100"/>
        </p:scale>
        <p:origin x="208" y="2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54111-F96E-400B-BE1D-9AD68FB27ACF}" type="datetimeFigureOut">
              <a:rPr lang="en-SE" smtClean="0"/>
              <a:t>2022-08-28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9EC7D-B74B-4364-805A-BE53D1A2107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1312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9EC7D-B74B-4364-805A-BE53D1A2107A}" type="slidenum">
              <a:rPr lang="en-SE" smtClean="0"/>
              <a:t>47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8497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70AE-51A1-455E-9657-815C631BC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5A042-881E-41B9-9717-111E0C1D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0C42A-476F-4B41-A0DD-52640F70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9B515-BB7D-A943-9604-A2FFC2D26E2A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715A-FA66-4703-8B5B-20B00833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D7384-AC81-43F4-9E98-34F9E51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5521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D92F-32B2-472E-9766-9CED0CC0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545F3-881A-45AF-B776-F5ED7071D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63167-1B2F-4532-8AB8-1DA535E7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8CF1-D8DB-8F4C-BE5A-07BEE418A34D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E59C-6418-43A4-B1AD-C44D4376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8FD3-41F0-4600-87B0-43D073C9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25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3C7E90-F4EA-41E8-9328-652EE2D00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67809-F6D9-4EB9-BE9D-A45721296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A8973-246F-46CD-8D63-7967B259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E7A1-40AC-0545-8842-9C71E2F6CD74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A84A-BC8F-41ED-A937-4E4B7C30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76005-A845-42A4-B561-6F7C0BF4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9447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6A4A-4C6A-4409-AB9B-8A51FF0E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18FB-BD29-471B-83BC-8D2C4955C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9B19-1396-4A09-8D9F-7C186577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6737-909A-A44A-82B6-D11FB8B996A2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B7FF4-1B90-4655-9192-B99FAE75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87954-050E-4C94-A0CF-EE76A383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92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CF99-A010-440F-A6B9-F65CB3EA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5F220-DA45-4376-A48F-DCC5E96E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7A1EF-CEBC-486C-931A-8F1ACCFF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18A3-B912-EB4A-A299-C0BEA4927EDC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D5F76-AAC8-43B9-A3C7-FB674079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2A20-3BF4-4649-A575-48602107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926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4D59-DC87-49F6-AC33-553A2A3C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9A3-87F4-4B97-ADB8-716EAE815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CD376-5B95-42F6-BCFC-3178D2ADC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BF312-08E7-45F3-8049-81A954E1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AA1B-4814-6D40-9082-F9062BB96664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618AE-A531-4728-8836-F6F91EBF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C3C33-37B5-49D5-8002-4C804B66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3809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5421-5C2E-4A7B-A670-CBB75640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84BE-8D40-4655-B9D3-04E4565E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2EED6-25D8-4009-AE5D-7D7455F61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D22BD-6258-47B5-9A6F-E7462083D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0BF70-E066-43F5-8446-272C52725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4F471-3E60-4E8E-9CEC-05775179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52C0-EE3A-3542-9B17-15A5206F3D0F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E59AA-596C-4F51-B32C-A65FD0DA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DEFED-44D0-484D-846E-CCA5D33D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9918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149B-B9A4-407A-8C8A-96862B7F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391D0-91FA-4163-BBBF-5707B13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5F69D-BD9E-1C40-8D72-E95427214AC5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1326E-A080-4C5E-A972-12B478E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B6AE3-7E69-48B7-A92F-F1063E5C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3710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32DD1-DD95-450B-BF97-E59FC11A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CE0E-3C8F-8B47-8670-70DB297292CC}" type="datetime1">
              <a:rPr lang="sv-SE" smtClean="0"/>
              <a:t>2022-08-28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E4069-D964-44F9-BE12-7C41998C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4D737-6E45-4104-B066-6B61EC80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7754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562A-840B-4E64-988F-13F738EA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4B9EB-A864-498D-AF70-AC00ED3B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BFAD2-C65B-43A4-A157-765FE99D9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95B51-D8A1-4484-803B-7B4BE567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19FF-53D5-7642-8474-3F96386AFE7D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82CF2-B7BE-46A7-B5FD-B18FDCA34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A2E38-9CB5-42C7-A2F8-D0D04381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2399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D371-A513-42FF-98A0-302DE024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D53F7-CBA0-44F5-B0F0-AFB310048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6A750-EDF9-438B-82D5-4AAA6864A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86FAD-5B73-4905-B555-8CC5CF07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20A0-3AD8-5540-8CBB-F5E66F50D0F6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2EFC2-3090-41DA-99AD-A680AAAA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7D0B9-8A21-4161-BE84-519DF065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22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2AC5C-1B5E-4A79-BECD-3DAD0DBF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3336A-DD4D-43D3-99F9-0161F0C7B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4D953-2230-46E7-A7AF-15A09866A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636CB-BAA0-AE48-BD58-5F41393F3618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7841-A58A-485D-A134-3EA03C7F7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B662A-9AD2-4366-B685-916D9F490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39179-D717-40AA-84A7-D4F2F80285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5326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yuan.yao@it.uu.s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ss_Freeman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en.wikipedia.org/wiki/Xilin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https://en.wikipedia.org/wiki/Bernard_Vonderschmit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xilinx.com/t5/Xilinx-Xclusive-Blog/Touchdown-NASA-s-Perseverance-Rover-Lands-on-Mars-with-Xilinx/ba-p/120973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%2F978-1-349-09748-7_6" TargetMode="External"/><Relationship Id="rId2" Type="http://schemas.openxmlformats.org/officeDocument/2006/relationships/hyperlink" Target="https://gordonbell.azurewebsites.net/CGB%20Files/ISP%20Language%20to%20Describe%20Instruction%20Sets%207207%20c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vanced_Boolean_Expression_Language" TargetMode="External"/><Relationship Id="rId5" Type="http://schemas.openxmlformats.org/officeDocument/2006/relationships/hyperlink" Target="https://class.ece.uw.edu/475/peckol/doc/cupl.html" TargetMode="External"/><Relationship Id="rId4" Type="http://schemas.openxmlformats.org/officeDocument/2006/relationships/hyperlink" Target="https://en.wikipedia.org/wiki/PALASM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2BB8-29F8-4155-A93A-17647DB1C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9228"/>
            <a:ext cx="9144000" cy="2730735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Accelerating Systems with Programmable Logic Components</a:t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Lecture 03 FPGAs + Verilog I</a:t>
            </a:r>
            <a:endParaRPr lang="en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087BE-6C26-4F68-8F72-3D456FE71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1DT109 ASPLOC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2022 VT1-VT2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Yuan Yao,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yuan.yao@it.uu.se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rod_logo_vit_etikett_84mm.eps">
            <a:extLst>
              <a:ext uri="{FF2B5EF4-FFF2-40B4-BE49-F238E27FC236}">
                <a16:creationId xmlns:a16="http://schemas.microsoft.com/office/drawing/2014/main" id="{8D2C7EE1-0E61-4368-A08E-159F94E206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73" y="0"/>
            <a:ext cx="1056255" cy="1617317"/>
          </a:xfrm>
          <a:prstGeom prst="rect">
            <a:avLst/>
          </a:prstGeom>
          <a:effectLst>
            <a:outerShdw blurRad="263525" dir="12420000" sx="107000" sy="107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1B68E-6E08-7441-A3CA-6950076A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07CB-CB43-E34F-B39D-06862488C86E}" type="datetime1">
              <a:rPr lang="sv-SE" smtClean="0"/>
              <a:t>2022-08-28</a:t>
            </a:fld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83192-F115-2B4D-A46F-D70BA1D6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1432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9D63-6484-44CF-9534-F9CD064DC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Electronically EPROM (EEPROM)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5BE6-4E03-4805-9D72-580837772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7745" cy="4351338"/>
          </a:xfrm>
        </p:spPr>
        <p:txBody>
          <a:bodyPr>
            <a:normAutofit/>
          </a:bodyPr>
          <a:lstStyle/>
          <a:p>
            <a:r>
              <a:rPr lang="en-US" dirty="0"/>
              <a:t>Early 80’s</a:t>
            </a:r>
          </a:p>
          <a:p>
            <a:r>
              <a:rPr lang="en-US" dirty="0"/>
              <a:t>Breakthrough in PLD</a:t>
            </a:r>
          </a:p>
          <a:p>
            <a:r>
              <a:rPr lang="en-US" dirty="0"/>
              <a:t>Metal + Oxide + Semi-conductor = MOS</a:t>
            </a:r>
          </a:p>
          <a:p>
            <a:r>
              <a:rPr lang="en-US" dirty="0"/>
              <a:t>Breakthrough in information storage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Easy to program</a:t>
            </a:r>
          </a:p>
          <a:p>
            <a:endParaRPr lang="en-US" dirty="0"/>
          </a:p>
          <a:p>
            <a:endParaRPr lang="en-SE" dirty="0"/>
          </a:p>
        </p:txBody>
      </p:sp>
      <p:pic>
        <p:nvPicPr>
          <p:cNvPr id="16" name="Picture 2" descr="Title">
            <a:extLst>
              <a:ext uri="{FF2B5EF4-FFF2-40B4-BE49-F238E27FC236}">
                <a16:creationId xmlns:a16="http://schemas.microsoft.com/office/drawing/2014/main" id="{EE6181C0-24AB-46E2-A44E-05A7EC95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6112"/>
            <a:ext cx="5220577" cy="28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99745-E5F3-4122-A88F-81ABADB0AE46}"/>
              </a:ext>
            </a:extLst>
          </p:cNvPr>
          <p:cNvSpPr txBox="1"/>
          <p:nvPr/>
        </p:nvSpPr>
        <p:spPr>
          <a:xfrm>
            <a:off x="9868251" y="2429906"/>
            <a:ext cx="1326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Metal </a:t>
            </a:r>
          </a:p>
          <a:p>
            <a:r>
              <a:rPr lang="en-US" dirty="0">
                <a:solidFill>
                  <a:srgbClr val="FF0000"/>
                </a:solidFill>
              </a:rPr>
              <a:t>(Semi </a:t>
            </a:r>
          </a:p>
          <a:p>
            <a:r>
              <a:rPr lang="en-US" dirty="0">
                <a:solidFill>
                  <a:srgbClr val="FF0000"/>
                </a:solidFill>
              </a:rPr>
              <a:t>nowadays)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FF35F-7F21-44B3-AC0D-BAD0ECF0A044}"/>
              </a:ext>
            </a:extLst>
          </p:cNvPr>
          <p:cNvSpPr txBox="1"/>
          <p:nvPr/>
        </p:nvSpPr>
        <p:spPr>
          <a:xfrm>
            <a:off x="6031669" y="437355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Oxide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3A5DE-01EE-4A6A-A1F8-18D8D4DE1326}"/>
              </a:ext>
            </a:extLst>
          </p:cNvPr>
          <p:cNvSpPr txBox="1"/>
          <p:nvPr/>
        </p:nvSpPr>
        <p:spPr>
          <a:xfrm>
            <a:off x="9329942" y="50382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Semi-conductor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FB697-AB28-3344-969A-D0AE746A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1FAC-6B35-A34D-A6DB-A74EF46EA514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0E572-351D-AD4B-B6A0-F16C9AEA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5110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65F-C13E-4424-96FB-C46FAC36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EEPROM: Write the “1” bit</a:t>
            </a:r>
            <a:endParaRPr lang="en-SE" dirty="0"/>
          </a:p>
        </p:txBody>
      </p:sp>
      <p:pic>
        <p:nvPicPr>
          <p:cNvPr id="4" name="Picture 2" descr="Title">
            <a:extLst>
              <a:ext uri="{FF2B5EF4-FFF2-40B4-BE49-F238E27FC236}">
                <a16:creationId xmlns:a16="http://schemas.microsoft.com/office/drawing/2014/main" id="{0C22837B-C599-4D04-BE1B-45F746171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34" y="2090844"/>
            <a:ext cx="7822622" cy="42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Badge Unfollow with solid fill">
            <a:extLst>
              <a:ext uri="{FF2B5EF4-FFF2-40B4-BE49-F238E27FC236}">
                <a16:creationId xmlns:a16="http://schemas.microsoft.com/office/drawing/2014/main" id="{B4401EEE-8854-40B1-9806-A71ABBB1C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3811" y="4743143"/>
            <a:ext cx="241440" cy="241440"/>
          </a:xfrm>
          <a:prstGeom prst="rect">
            <a:avLst/>
          </a:prstGeom>
        </p:spPr>
      </p:pic>
      <p:pic>
        <p:nvPicPr>
          <p:cNvPr id="6" name="Graphic 5" descr="Badge Unfollow with solid fill">
            <a:extLst>
              <a:ext uri="{FF2B5EF4-FFF2-40B4-BE49-F238E27FC236}">
                <a16:creationId xmlns:a16="http://schemas.microsoft.com/office/drawing/2014/main" id="{3D3F8E77-CFE6-421B-8F57-A5D31BB2F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7399" y="4743143"/>
            <a:ext cx="241440" cy="241440"/>
          </a:xfrm>
          <a:prstGeom prst="rect">
            <a:avLst/>
          </a:prstGeom>
        </p:spPr>
      </p:pic>
      <p:pic>
        <p:nvPicPr>
          <p:cNvPr id="7" name="Graphic 6" descr="Badge Unfollow with solid fill">
            <a:extLst>
              <a:ext uri="{FF2B5EF4-FFF2-40B4-BE49-F238E27FC236}">
                <a16:creationId xmlns:a16="http://schemas.microsoft.com/office/drawing/2014/main" id="{E12EB1D5-5088-4EF1-B788-79B691C7F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0986" y="4743143"/>
            <a:ext cx="241440" cy="241440"/>
          </a:xfrm>
          <a:prstGeom prst="rect">
            <a:avLst/>
          </a:prstGeom>
        </p:spPr>
      </p:pic>
      <p:pic>
        <p:nvPicPr>
          <p:cNvPr id="8" name="Graphic 7" descr="Badge Unfollow with solid fill">
            <a:extLst>
              <a:ext uri="{FF2B5EF4-FFF2-40B4-BE49-F238E27FC236}">
                <a16:creationId xmlns:a16="http://schemas.microsoft.com/office/drawing/2014/main" id="{0E7BF155-7C53-4BBB-A76B-ECD4A9879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6721" y="4743143"/>
            <a:ext cx="241440" cy="241440"/>
          </a:xfrm>
          <a:prstGeom prst="rect">
            <a:avLst/>
          </a:prstGeom>
        </p:spPr>
      </p:pic>
      <p:pic>
        <p:nvPicPr>
          <p:cNvPr id="9" name="Graphic 8" descr="Badge Unfollow with solid fill">
            <a:extLst>
              <a:ext uri="{FF2B5EF4-FFF2-40B4-BE49-F238E27FC236}">
                <a16:creationId xmlns:a16="http://schemas.microsoft.com/office/drawing/2014/main" id="{3216DF02-2123-4420-ADED-A5580C649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3811" y="4960523"/>
            <a:ext cx="241440" cy="241440"/>
          </a:xfrm>
          <a:prstGeom prst="rect">
            <a:avLst/>
          </a:prstGeom>
        </p:spPr>
      </p:pic>
      <p:pic>
        <p:nvPicPr>
          <p:cNvPr id="10" name="Graphic 9" descr="Badge Unfollow with solid fill">
            <a:extLst>
              <a:ext uri="{FF2B5EF4-FFF2-40B4-BE49-F238E27FC236}">
                <a16:creationId xmlns:a16="http://schemas.microsoft.com/office/drawing/2014/main" id="{D6523B85-D192-47E2-8AC1-697CE015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7399" y="4960523"/>
            <a:ext cx="241440" cy="241440"/>
          </a:xfrm>
          <a:prstGeom prst="rect">
            <a:avLst/>
          </a:prstGeom>
        </p:spPr>
      </p:pic>
      <p:pic>
        <p:nvPicPr>
          <p:cNvPr id="11" name="Graphic 10" descr="Badge Unfollow with solid fill">
            <a:extLst>
              <a:ext uri="{FF2B5EF4-FFF2-40B4-BE49-F238E27FC236}">
                <a16:creationId xmlns:a16="http://schemas.microsoft.com/office/drawing/2014/main" id="{09C0519B-31E9-406C-9231-21850A1D7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0986" y="4960523"/>
            <a:ext cx="241440" cy="241440"/>
          </a:xfrm>
          <a:prstGeom prst="rect">
            <a:avLst/>
          </a:prstGeom>
        </p:spPr>
      </p:pic>
      <p:pic>
        <p:nvPicPr>
          <p:cNvPr id="12" name="Graphic 11" descr="Badge Unfollow with solid fill">
            <a:extLst>
              <a:ext uri="{FF2B5EF4-FFF2-40B4-BE49-F238E27FC236}">
                <a16:creationId xmlns:a16="http://schemas.microsoft.com/office/drawing/2014/main" id="{B13FD209-BA02-4D71-9F49-CBCFEC56B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6721" y="4960523"/>
            <a:ext cx="241440" cy="241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57BB03-7EF0-4EFE-BB8C-31E9D87E777A}"/>
              </a:ext>
            </a:extLst>
          </p:cNvPr>
          <p:cNvSpPr txBox="1"/>
          <p:nvPr/>
        </p:nvSpPr>
        <p:spPr>
          <a:xfrm>
            <a:off x="7391400" y="2461260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(High voltage)</a:t>
            </a:r>
            <a:endParaRPr lang="en-SE" sz="2400" dirty="0">
              <a:solidFill>
                <a:srgbClr val="FF0000"/>
              </a:solidFill>
            </a:endParaRPr>
          </a:p>
        </p:txBody>
      </p:sp>
      <p:pic>
        <p:nvPicPr>
          <p:cNvPr id="15" name="Graphic 14" descr="Badge Follow with solid fill">
            <a:extLst>
              <a:ext uri="{FF2B5EF4-FFF2-40B4-BE49-F238E27FC236}">
                <a16:creationId xmlns:a16="http://schemas.microsoft.com/office/drawing/2014/main" id="{DB84DD0E-1699-4073-9066-08ACE21B1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7040" y="3429000"/>
            <a:ext cx="251460" cy="251460"/>
          </a:xfrm>
          <a:prstGeom prst="rect">
            <a:avLst/>
          </a:prstGeom>
        </p:spPr>
      </p:pic>
      <p:pic>
        <p:nvPicPr>
          <p:cNvPr id="16" name="Graphic 15" descr="Badge Follow with solid fill">
            <a:extLst>
              <a:ext uri="{FF2B5EF4-FFF2-40B4-BE49-F238E27FC236}">
                <a16:creationId xmlns:a16="http://schemas.microsoft.com/office/drawing/2014/main" id="{D09EA42A-A11D-4922-A282-A74A48FA2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8500" y="3429000"/>
            <a:ext cx="251460" cy="251460"/>
          </a:xfrm>
          <a:prstGeom prst="rect">
            <a:avLst/>
          </a:prstGeom>
        </p:spPr>
      </p:pic>
      <p:pic>
        <p:nvPicPr>
          <p:cNvPr id="17" name="Graphic 16" descr="Badge Follow with solid fill">
            <a:extLst>
              <a:ext uri="{FF2B5EF4-FFF2-40B4-BE49-F238E27FC236}">
                <a16:creationId xmlns:a16="http://schemas.microsoft.com/office/drawing/2014/main" id="{86A8236D-E38A-4615-90E7-6A42F12CB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5580" y="3429000"/>
            <a:ext cx="251460" cy="251460"/>
          </a:xfrm>
          <a:prstGeom prst="rect">
            <a:avLst/>
          </a:prstGeom>
        </p:spPr>
      </p:pic>
      <p:pic>
        <p:nvPicPr>
          <p:cNvPr id="18" name="Graphic 17" descr="Badge Follow with solid fill">
            <a:extLst>
              <a:ext uri="{FF2B5EF4-FFF2-40B4-BE49-F238E27FC236}">
                <a16:creationId xmlns:a16="http://schemas.microsoft.com/office/drawing/2014/main" id="{1B8264A4-8012-4075-8F66-262BFACCB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20" y="3554730"/>
            <a:ext cx="251460" cy="251460"/>
          </a:xfrm>
          <a:prstGeom prst="rect">
            <a:avLst/>
          </a:prstGeom>
        </p:spPr>
      </p:pic>
      <p:pic>
        <p:nvPicPr>
          <p:cNvPr id="19" name="Graphic 18" descr="Badge Follow with solid fill">
            <a:extLst>
              <a:ext uri="{FF2B5EF4-FFF2-40B4-BE49-F238E27FC236}">
                <a16:creationId xmlns:a16="http://schemas.microsoft.com/office/drawing/2014/main" id="{093D1AA5-65B3-464B-BB72-E72F22637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749040"/>
            <a:ext cx="251460" cy="251460"/>
          </a:xfrm>
          <a:prstGeom prst="rect">
            <a:avLst/>
          </a:prstGeom>
        </p:spPr>
      </p:pic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68C91F8A-2A03-402C-A0DC-A538679BA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4540" y="3769043"/>
            <a:ext cx="251460" cy="251460"/>
          </a:xfrm>
          <a:prstGeom prst="rect">
            <a:avLst/>
          </a:prstGeom>
        </p:spPr>
      </p:pic>
      <p:pic>
        <p:nvPicPr>
          <p:cNvPr id="21" name="Graphic 20" descr="Badge Follow with solid fill">
            <a:extLst>
              <a:ext uri="{FF2B5EF4-FFF2-40B4-BE49-F238E27FC236}">
                <a16:creationId xmlns:a16="http://schemas.microsoft.com/office/drawing/2014/main" id="{E4389B96-32F8-4B5B-AE1B-F1662EC8F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4030" y="3731896"/>
            <a:ext cx="251460" cy="251460"/>
          </a:xfrm>
          <a:prstGeom prst="rect">
            <a:avLst/>
          </a:prstGeom>
        </p:spPr>
      </p:pic>
      <p:pic>
        <p:nvPicPr>
          <p:cNvPr id="22" name="Graphic 21" descr="Badge Follow with solid fill">
            <a:extLst>
              <a:ext uri="{FF2B5EF4-FFF2-40B4-BE49-F238E27FC236}">
                <a16:creationId xmlns:a16="http://schemas.microsoft.com/office/drawing/2014/main" id="{A18F8CD2-4252-4EBB-B3F3-77483BAC2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3520" y="3606166"/>
            <a:ext cx="251460" cy="251460"/>
          </a:xfrm>
          <a:prstGeom prst="rect">
            <a:avLst/>
          </a:prstGeom>
        </p:spPr>
      </p:pic>
      <p:pic>
        <p:nvPicPr>
          <p:cNvPr id="23" name="Graphic 22" descr="Badge Follow with solid fill">
            <a:extLst>
              <a:ext uri="{FF2B5EF4-FFF2-40B4-BE49-F238E27FC236}">
                <a16:creationId xmlns:a16="http://schemas.microsoft.com/office/drawing/2014/main" id="{2CBB3CE2-429B-43F7-A6F1-3915DA7B5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5251" y="3606166"/>
            <a:ext cx="251460" cy="251460"/>
          </a:xfrm>
          <a:prstGeom prst="rect">
            <a:avLst/>
          </a:prstGeom>
        </p:spPr>
      </p:pic>
      <p:pic>
        <p:nvPicPr>
          <p:cNvPr id="24" name="Graphic 23" descr="Badge Follow with solid fill">
            <a:extLst>
              <a:ext uri="{FF2B5EF4-FFF2-40B4-BE49-F238E27FC236}">
                <a16:creationId xmlns:a16="http://schemas.microsoft.com/office/drawing/2014/main" id="{4B73E691-9377-4DF3-A84D-6F34E28FB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720" y="3569019"/>
            <a:ext cx="251460" cy="251460"/>
          </a:xfrm>
          <a:prstGeom prst="rect">
            <a:avLst/>
          </a:prstGeom>
        </p:spPr>
      </p:pic>
      <p:pic>
        <p:nvPicPr>
          <p:cNvPr id="25" name="Graphic 24" descr="Badge Follow with solid fill">
            <a:extLst>
              <a:ext uri="{FF2B5EF4-FFF2-40B4-BE49-F238E27FC236}">
                <a16:creationId xmlns:a16="http://schemas.microsoft.com/office/drawing/2014/main" id="{B55D8328-03F0-46B0-B969-5DCB2B41D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0940" y="3749040"/>
            <a:ext cx="251460" cy="2514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FABAA5-CF1D-43C6-A810-4E8BF3FC7739}"/>
              </a:ext>
            </a:extLst>
          </p:cNvPr>
          <p:cNvSpPr txBox="1"/>
          <p:nvPr/>
        </p:nvSpPr>
        <p:spPr>
          <a:xfrm>
            <a:off x="6545580" y="596441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(High voltage)</a:t>
            </a:r>
            <a:endParaRPr lang="en-SE" sz="2400" dirty="0">
              <a:solidFill>
                <a:srgbClr val="FF0000"/>
              </a:solidFill>
            </a:endParaRPr>
          </a:p>
        </p:txBody>
      </p:sp>
      <p:pic>
        <p:nvPicPr>
          <p:cNvPr id="27" name="Graphic 26" descr="Badge Unfollow with solid fill">
            <a:extLst>
              <a:ext uri="{FF2B5EF4-FFF2-40B4-BE49-F238E27FC236}">
                <a16:creationId xmlns:a16="http://schemas.microsoft.com/office/drawing/2014/main" id="{EB026608-CE36-4843-8C84-0A8D811F6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721" y="4743143"/>
            <a:ext cx="241440" cy="241440"/>
          </a:xfrm>
          <a:prstGeom prst="rect">
            <a:avLst/>
          </a:prstGeom>
        </p:spPr>
      </p:pic>
      <p:pic>
        <p:nvPicPr>
          <p:cNvPr id="28" name="Graphic 27" descr="Badge Unfollow with solid fill">
            <a:extLst>
              <a:ext uri="{FF2B5EF4-FFF2-40B4-BE49-F238E27FC236}">
                <a16:creationId xmlns:a16="http://schemas.microsoft.com/office/drawing/2014/main" id="{F0847CFD-F7EB-47D2-82D6-2B1BC1DAA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721" y="4960523"/>
            <a:ext cx="241440" cy="241440"/>
          </a:xfrm>
          <a:prstGeom prst="rect">
            <a:avLst/>
          </a:prstGeom>
        </p:spPr>
      </p:pic>
      <p:pic>
        <p:nvPicPr>
          <p:cNvPr id="30" name="Graphic 29" descr="Badge Unfollow with solid fill">
            <a:extLst>
              <a:ext uri="{FF2B5EF4-FFF2-40B4-BE49-F238E27FC236}">
                <a16:creationId xmlns:a16="http://schemas.microsoft.com/office/drawing/2014/main" id="{F1FCD6C3-42E3-4385-A6DE-F7DFF4B93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9760" y="4299297"/>
            <a:ext cx="241440" cy="241440"/>
          </a:xfrm>
          <a:prstGeom prst="rect">
            <a:avLst/>
          </a:prstGeom>
        </p:spPr>
      </p:pic>
      <p:pic>
        <p:nvPicPr>
          <p:cNvPr id="32" name="Graphic 31" descr="Back outline">
            <a:extLst>
              <a:ext uri="{FF2B5EF4-FFF2-40B4-BE49-F238E27FC236}">
                <a16:creationId xmlns:a16="http://schemas.microsoft.com/office/drawing/2014/main" id="{59D827CF-311E-47E3-9EFE-1A4DBF6EC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998409">
            <a:off x="5409721" y="4355164"/>
            <a:ext cx="371146" cy="371146"/>
          </a:xfrm>
          <a:prstGeom prst="rect">
            <a:avLst/>
          </a:prstGeom>
        </p:spPr>
      </p:pic>
      <p:pic>
        <p:nvPicPr>
          <p:cNvPr id="33" name="Graphic 32" descr="Badge Unfollow with solid fill">
            <a:extLst>
              <a:ext uri="{FF2B5EF4-FFF2-40B4-BE49-F238E27FC236}">
                <a16:creationId xmlns:a16="http://schemas.microsoft.com/office/drawing/2014/main" id="{8E9A80C4-38CF-4910-8C24-21BF63D0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8444" y="4743143"/>
            <a:ext cx="241440" cy="241440"/>
          </a:xfrm>
          <a:prstGeom prst="rect">
            <a:avLst/>
          </a:prstGeom>
        </p:spPr>
      </p:pic>
      <p:pic>
        <p:nvPicPr>
          <p:cNvPr id="34" name="Graphic 33" descr="Badge Unfollow with solid fill">
            <a:extLst>
              <a:ext uri="{FF2B5EF4-FFF2-40B4-BE49-F238E27FC236}">
                <a16:creationId xmlns:a16="http://schemas.microsoft.com/office/drawing/2014/main" id="{DEF35FDD-5764-427C-A77D-7F43AA409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8444" y="4960523"/>
            <a:ext cx="241440" cy="241440"/>
          </a:xfrm>
          <a:prstGeom prst="rect">
            <a:avLst/>
          </a:prstGeom>
        </p:spPr>
      </p:pic>
      <p:pic>
        <p:nvPicPr>
          <p:cNvPr id="35" name="Graphic 34" descr="Badge Unfollow with solid fill">
            <a:extLst>
              <a:ext uri="{FF2B5EF4-FFF2-40B4-BE49-F238E27FC236}">
                <a16:creationId xmlns:a16="http://schemas.microsoft.com/office/drawing/2014/main" id="{46361297-3C14-41BB-A1CB-9606A5890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9999" y="4291579"/>
            <a:ext cx="241440" cy="241440"/>
          </a:xfrm>
          <a:prstGeom prst="rect">
            <a:avLst/>
          </a:prstGeom>
        </p:spPr>
      </p:pic>
      <p:pic>
        <p:nvPicPr>
          <p:cNvPr id="36" name="Graphic 35" descr="Badge Unfollow with solid fill">
            <a:extLst>
              <a:ext uri="{FF2B5EF4-FFF2-40B4-BE49-F238E27FC236}">
                <a16:creationId xmlns:a16="http://schemas.microsoft.com/office/drawing/2014/main" id="{6529CA57-BA1E-4743-BD08-EF636CC8D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1402" y="4246336"/>
            <a:ext cx="241440" cy="241440"/>
          </a:xfrm>
          <a:prstGeom prst="rect">
            <a:avLst/>
          </a:prstGeom>
        </p:spPr>
      </p:pic>
      <p:pic>
        <p:nvPicPr>
          <p:cNvPr id="37" name="Graphic 36" descr="Badge Unfollow with solid fill">
            <a:extLst>
              <a:ext uri="{FF2B5EF4-FFF2-40B4-BE49-F238E27FC236}">
                <a16:creationId xmlns:a16="http://schemas.microsoft.com/office/drawing/2014/main" id="{C8DFCCCC-8ECD-4953-92BA-D628821476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45938" y="4081508"/>
            <a:ext cx="241440" cy="241440"/>
          </a:xfrm>
          <a:prstGeom prst="rect">
            <a:avLst/>
          </a:prstGeom>
        </p:spPr>
      </p:pic>
      <p:pic>
        <p:nvPicPr>
          <p:cNvPr id="38" name="Graphic 37" descr="Badge Unfollow with solid fill">
            <a:extLst>
              <a:ext uri="{FF2B5EF4-FFF2-40B4-BE49-F238E27FC236}">
                <a16:creationId xmlns:a16="http://schemas.microsoft.com/office/drawing/2014/main" id="{C994C887-FB61-4E7B-993D-859144389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7250" y="3916680"/>
            <a:ext cx="241440" cy="241440"/>
          </a:xfrm>
          <a:prstGeom prst="rect">
            <a:avLst/>
          </a:prstGeom>
        </p:spPr>
      </p:pic>
      <p:pic>
        <p:nvPicPr>
          <p:cNvPr id="39" name="Graphic 38" descr="Badge Unfollow with solid fill">
            <a:extLst>
              <a:ext uri="{FF2B5EF4-FFF2-40B4-BE49-F238E27FC236}">
                <a16:creationId xmlns:a16="http://schemas.microsoft.com/office/drawing/2014/main" id="{2B4528EB-5B85-48BE-BCE1-A6C87A82E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2760" y="3819525"/>
            <a:ext cx="241440" cy="241440"/>
          </a:xfrm>
          <a:prstGeom prst="rect">
            <a:avLst/>
          </a:prstGeom>
        </p:spPr>
      </p:pic>
      <p:pic>
        <p:nvPicPr>
          <p:cNvPr id="40" name="Graphic 39" descr="Badge Unfollow with solid fill">
            <a:extLst>
              <a:ext uri="{FF2B5EF4-FFF2-40B4-BE49-F238E27FC236}">
                <a16:creationId xmlns:a16="http://schemas.microsoft.com/office/drawing/2014/main" id="{85ECD4F3-D5C3-4DDA-B2A8-583363B94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1340" y="3808096"/>
            <a:ext cx="241440" cy="241440"/>
          </a:xfrm>
          <a:prstGeom prst="rect">
            <a:avLst/>
          </a:prstGeom>
        </p:spPr>
      </p:pic>
      <p:pic>
        <p:nvPicPr>
          <p:cNvPr id="41" name="Graphic 40" descr="Badge Unfollow with solid fill">
            <a:extLst>
              <a:ext uri="{FF2B5EF4-FFF2-40B4-BE49-F238E27FC236}">
                <a16:creationId xmlns:a16="http://schemas.microsoft.com/office/drawing/2014/main" id="{B9E5DB5E-FBF1-4149-924B-FBD6D2EC9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5066" y="4178577"/>
            <a:ext cx="241440" cy="241440"/>
          </a:xfrm>
          <a:prstGeom prst="rect">
            <a:avLst/>
          </a:prstGeom>
        </p:spPr>
      </p:pic>
      <p:pic>
        <p:nvPicPr>
          <p:cNvPr id="42" name="Graphic 41" descr="Badge Unfollow with solid fill">
            <a:extLst>
              <a:ext uri="{FF2B5EF4-FFF2-40B4-BE49-F238E27FC236}">
                <a16:creationId xmlns:a16="http://schemas.microsoft.com/office/drawing/2014/main" id="{05AB2B90-60E5-4F5A-89B4-D84AAF751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3854" y="4033264"/>
            <a:ext cx="241440" cy="241440"/>
          </a:xfrm>
          <a:prstGeom prst="rect">
            <a:avLst/>
          </a:prstGeom>
        </p:spPr>
      </p:pic>
      <p:pic>
        <p:nvPicPr>
          <p:cNvPr id="43" name="Graphic 42" descr="Badge Unfollow with solid fill">
            <a:extLst>
              <a:ext uri="{FF2B5EF4-FFF2-40B4-BE49-F238E27FC236}">
                <a16:creationId xmlns:a16="http://schemas.microsoft.com/office/drawing/2014/main" id="{30E0D5EE-E29C-4536-8AA8-247BF747E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2418" y="3983356"/>
            <a:ext cx="241440" cy="241440"/>
          </a:xfrm>
          <a:prstGeom prst="rect">
            <a:avLst/>
          </a:prstGeom>
        </p:spPr>
      </p:pic>
      <p:pic>
        <p:nvPicPr>
          <p:cNvPr id="44" name="Graphic 43" descr="Badge Unfollow with solid fill">
            <a:extLst>
              <a:ext uri="{FF2B5EF4-FFF2-40B4-BE49-F238E27FC236}">
                <a16:creationId xmlns:a16="http://schemas.microsoft.com/office/drawing/2014/main" id="{CE35AD43-088B-4D33-9C64-6E254EEB6E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8334" y="3970771"/>
            <a:ext cx="241440" cy="241440"/>
          </a:xfrm>
          <a:prstGeom prst="rect">
            <a:avLst/>
          </a:prstGeom>
        </p:spPr>
      </p:pic>
      <p:pic>
        <p:nvPicPr>
          <p:cNvPr id="45" name="Graphic 44" descr="Badge Unfollow with solid fill">
            <a:extLst>
              <a:ext uri="{FF2B5EF4-FFF2-40B4-BE49-F238E27FC236}">
                <a16:creationId xmlns:a16="http://schemas.microsoft.com/office/drawing/2014/main" id="{F5823167-F658-470F-8BF4-F401D0B7D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2211" y="3984593"/>
            <a:ext cx="241440" cy="241440"/>
          </a:xfrm>
          <a:prstGeom prst="rect">
            <a:avLst/>
          </a:prstGeom>
        </p:spPr>
      </p:pic>
      <p:pic>
        <p:nvPicPr>
          <p:cNvPr id="46" name="Graphic 45" descr="Badge Unfollow with solid fill">
            <a:extLst>
              <a:ext uri="{FF2B5EF4-FFF2-40B4-BE49-F238E27FC236}">
                <a16:creationId xmlns:a16="http://schemas.microsoft.com/office/drawing/2014/main" id="{FE7746B3-4413-421E-A643-876D7A12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9760" y="4300626"/>
            <a:ext cx="241440" cy="241440"/>
          </a:xfrm>
          <a:prstGeom prst="rect">
            <a:avLst/>
          </a:prstGeom>
        </p:spPr>
      </p:pic>
      <p:pic>
        <p:nvPicPr>
          <p:cNvPr id="47" name="Graphic 46" descr="Badge Unfollow with solid fill">
            <a:extLst>
              <a:ext uri="{FF2B5EF4-FFF2-40B4-BE49-F238E27FC236}">
                <a16:creationId xmlns:a16="http://schemas.microsoft.com/office/drawing/2014/main" id="{F7252219-A6A0-4B6C-8F60-EF0F5D452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9999" y="4292908"/>
            <a:ext cx="241440" cy="241440"/>
          </a:xfrm>
          <a:prstGeom prst="rect">
            <a:avLst/>
          </a:prstGeom>
        </p:spPr>
      </p:pic>
      <p:pic>
        <p:nvPicPr>
          <p:cNvPr id="48" name="Graphic 47" descr="Badge Unfollow with solid fill">
            <a:extLst>
              <a:ext uri="{FF2B5EF4-FFF2-40B4-BE49-F238E27FC236}">
                <a16:creationId xmlns:a16="http://schemas.microsoft.com/office/drawing/2014/main" id="{1A125B79-16C6-422D-B778-F78735F09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402" y="4247665"/>
            <a:ext cx="241440" cy="241440"/>
          </a:xfrm>
          <a:prstGeom prst="rect">
            <a:avLst/>
          </a:prstGeom>
        </p:spPr>
      </p:pic>
      <p:pic>
        <p:nvPicPr>
          <p:cNvPr id="49" name="Graphic 48" descr="Badge Unfollow with solid fill">
            <a:extLst>
              <a:ext uri="{FF2B5EF4-FFF2-40B4-BE49-F238E27FC236}">
                <a16:creationId xmlns:a16="http://schemas.microsoft.com/office/drawing/2014/main" id="{3B430DFC-5B01-4D6E-8C5C-621CB7FF2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938" y="4082837"/>
            <a:ext cx="241440" cy="241440"/>
          </a:xfrm>
          <a:prstGeom prst="rect">
            <a:avLst/>
          </a:prstGeom>
        </p:spPr>
      </p:pic>
      <p:pic>
        <p:nvPicPr>
          <p:cNvPr id="50" name="Graphic 49" descr="Badge Unfollow with solid fill">
            <a:extLst>
              <a:ext uri="{FF2B5EF4-FFF2-40B4-BE49-F238E27FC236}">
                <a16:creationId xmlns:a16="http://schemas.microsoft.com/office/drawing/2014/main" id="{EBEBEA4C-D7F9-4F72-A890-0858B0C70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7250" y="3918009"/>
            <a:ext cx="241440" cy="241440"/>
          </a:xfrm>
          <a:prstGeom prst="rect">
            <a:avLst/>
          </a:prstGeom>
        </p:spPr>
      </p:pic>
      <p:pic>
        <p:nvPicPr>
          <p:cNvPr id="51" name="Graphic 50" descr="Badge Unfollow with solid fill">
            <a:extLst>
              <a:ext uri="{FF2B5EF4-FFF2-40B4-BE49-F238E27FC236}">
                <a16:creationId xmlns:a16="http://schemas.microsoft.com/office/drawing/2014/main" id="{5195D535-BEF0-4C3B-984E-F2D5A87F8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760" y="3820854"/>
            <a:ext cx="241440" cy="241440"/>
          </a:xfrm>
          <a:prstGeom prst="rect">
            <a:avLst/>
          </a:prstGeom>
        </p:spPr>
      </p:pic>
      <p:pic>
        <p:nvPicPr>
          <p:cNvPr id="52" name="Graphic 51" descr="Badge Unfollow with solid fill">
            <a:extLst>
              <a:ext uri="{FF2B5EF4-FFF2-40B4-BE49-F238E27FC236}">
                <a16:creationId xmlns:a16="http://schemas.microsoft.com/office/drawing/2014/main" id="{D263B7D4-F053-4E9B-AB71-4AA70F991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340" y="3809425"/>
            <a:ext cx="241440" cy="241440"/>
          </a:xfrm>
          <a:prstGeom prst="rect">
            <a:avLst/>
          </a:prstGeom>
        </p:spPr>
      </p:pic>
      <p:pic>
        <p:nvPicPr>
          <p:cNvPr id="53" name="Graphic 52" descr="Badge Unfollow with solid fill">
            <a:extLst>
              <a:ext uri="{FF2B5EF4-FFF2-40B4-BE49-F238E27FC236}">
                <a16:creationId xmlns:a16="http://schemas.microsoft.com/office/drawing/2014/main" id="{A214E282-F825-48C2-85D5-A1BF40C8E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066" y="4179906"/>
            <a:ext cx="241440" cy="241440"/>
          </a:xfrm>
          <a:prstGeom prst="rect">
            <a:avLst/>
          </a:prstGeom>
        </p:spPr>
      </p:pic>
      <p:pic>
        <p:nvPicPr>
          <p:cNvPr id="54" name="Graphic 53" descr="Badge Unfollow with solid fill">
            <a:extLst>
              <a:ext uri="{FF2B5EF4-FFF2-40B4-BE49-F238E27FC236}">
                <a16:creationId xmlns:a16="http://schemas.microsoft.com/office/drawing/2014/main" id="{14599827-4A9D-45E4-A11F-CA0B64C3A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3854" y="4034593"/>
            <a:ext cx="241440" cy="241440"/>
          </a:xfrm>
          <a:prstGeom prst="rect">
            <a:avLst/>
          </a:prstGeom>
        </p:spPr>
      </p:pic>
      <p:pic>
        <p:nvPicPr>
          <p:cNvPr id="55" name="Graphic 54" descr="Badge Unfollow with solid fill">
            <a:extLst>
              <a:ext uri="{FF2B5EF4-FFF2-40B4-BE49-F238E27FC236}">
                <a16:creationId xmlns:a16="http://schemas.microsoft.com/office/drawing/2014/main" id="{8395F923-9AE4-49A4-B7EB-F21E1AD20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418" y="3984685"/>
            <a:ext cx="241440" cy="241440"/>
          </a:xfrm>
          <a:prstGeom prst="rect">
            <a:avLst/>
          </a:prstGeom>
        </p:spPr>
      </p:pic>
      <p:pic>
        <p:nvPicPr>
          <p:cNvPr id="56" name="Graphic 55" descr="Badge Unfollow with solid fill">
            <a:extLst>
              <a:ext uri="{FF2B5EF4-FFF2-40B4-BE49-F238E27FC236}">
                <a16:creationId xmlns:a16="http://schemas.microsoft.com/office/drawing/2014/main" id="{D8147BBF-50CF-4192-9CE1-7AA5BF53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334" y="3972100"/>
            <a:ext cx="241440" cy="241440"/>
          </a:xfrm>
          <a:prstGeom prst="rect">
            <a:avLst/>
          </a:prstGeom>
        </p:spPr>
      </p:pic>
      <p:pic>
        <p:nvPicPr>
          <p:cNvPr id="57" name="Graphic 56" descr="Badge Unfollow with solid fill">
            <a:extLst>
              <a:ext uri="{FF2B5EF4-FFF2-40B4-BE49-F238E27FC236}">
                <a16:creationId xmlns:a16="http://schemas.microsoft.com/office/drawing/2014/main" id="{753C81FC-258F-4949-A541-1129402D3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2211" y="3985922"/>
            <a:ext cx="241440" cy="2414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A9B4474-3914-4EDE-BB81-C6CF53384B65}"/>
              </a:ext>
            </a:extLst>
          </p:cNvPr>
          <p:cNvSpPr txBox="1"/>
          <p:nvPr/>
        </p:nvSpPr>
        <p:spPr>
          <a:xfrm>
            <a:off x="0" y="3008056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last for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10+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years!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7A484-A84E-A94F-B51D-61B925F0A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0CC3-B521-0B46-A6E3-302E2C376ABD}" type="datetime1">
              <a:rPr lang="sv-SE" smtClean="0"/>
              <a:t>2022-08-28</a:t>
            </a:fld>
            <a:endParaRPr lang="en-S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3BF4368-3242-BB47-8F9E-EE88F0B7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89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6" grpId="0"/>
      <p:bldP spid="26" grpId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4F13-FA5A-420C-8A08-571E12E7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EEPROM: Write the “0” bit</a:t>
            </a:r>
            <a:endParaRPr lang="en-SE" dirty="0"/>
          </a:p>
        </p:txBody>
      </p:sp>
      <p:pic>
        <p:nvPicPr>
          <p:cNvPr id="4" name="Picture 2" descr="Title">
            <a:extLst>
              <a:ext uri="{FF2B5EF4-FFF2-40B4-BE49-F238E27FC236}">
                <a16:creationId xmlns:a16="http://schemas.microsoft.com/office/drawing/2014/main" id="{8E80F254-74D0-43CD-94BC-0F6232E58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34" y="2090844"/>
            <a:ext cx="7822622" cy="42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FD6782-2F73-46F9-A44D-60CE11331AB8}"/>
              </a:ext>
            </a:extLst>
          </p:cNvPr>
          <p:cNvSpPr txBox="1"/>
          <p:nvPr/>
        </p:nvSpPr>
        <p:spPr>
          <a:xfrm>
            <a:off x="6545580" y="596441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(High voltage)</a:t>
            </a:r>
            <a:endParaRPr lang="en-SE" sz="2400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BBC183-2DC7-43D9-B795-4FC981FCD2E2}"/>
              </a:ext>
            </a:extLst>
          </p:cNvPr>
          <p:cNvSpPr txBox="1"/>
          <p:nvPr/>
        </p:nvSpPr>
        <p:spPr>
          <a:xfrm>
            <a:off x="7434580" y="244651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(Low voltage)</a:t>
            </a:r>
            <a:endParaRPr lang="en-SE" sz="2400" dirty="0">
              <a:solidFill>
                <a:srgbClr val="FF0000"/>
              </a:solidFill>
            </a:endParaRPr>
          </a:p>
        </p:txBody>
      </p:sp>
      <p:pic>
        <p:nvPicPr>
          <p:cNvPr id="110" name="Graphic 109" descr="Badge Unfollow with solid fill">
            <a:extLst>
              <a:ext uri="{FF2B5EF4-FFF2-40B4-BE49-F238E27FC236}">
                <a16:creationId xmlns:a16="http://schemas.microsoft.com/office/drawing/2014/main" id="{F44196D0-A293-444B-9B6B-7056EF0BB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8566" y="3413257"/>
            <a:ext cx="241440" cy="241440"/>
          </a:xfrm>
          <a:prstGeom prst="rect">
            <a:avLst/>
          </a:prstGeom>
        </p:spPr>
      </p:pic>
      <p:pic>
        <p:nvPicPr>
          <p:cNvPr id="111" name="Graphic 110" descr="Badge Unfollow with solid fill">
            <a:extLst>
              <a:ext uri="{FF2B5EF4-FFF2-40B4-BE49-F238E27FC236}">
                <a16:creationId xmlns:a16="http://schemas.microsoft.com/office/drawing/2014/main" id="{92A6F95B-1D14-420D-9C59-5D9427F37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200" y="3429000"/>
            <a:ext cx="241440" cy="241440"/>
          </a:xfrm>
          <a:prstGeom prst="rect">
            <a:avLst/>
          </a:prstGeom>
        </p:spPr>
      </p:pic>
      <p:pic>
        <p:nvPicPr>
          <p:cNvPr id="112" name="Graphic 111" descr="Badge Unfollow with solid fill">
            <a:extLst>
              <a:ext uri="{FF2B5EF4-FFF2-40B4-BE49-F238E27FC236}">
                <a16:creationId xmlns:a16="http://schemas.microsoft.com/office/drawing/2014/main" id="{07B489DB-E77B-4967-B618-1D955CFF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9200" y="3479906"/>
            <a:ext cx="241440" cy="241440"/>
          </a:xfrm>
          <a:prstGeom prst="rect">
            <a:avLst/>
          </a:prstGeom>
        </p:spPr>
      </p:pic>
      <p:pic>
        <p:nvPicPr>
          <p:cNvPr id="113" name="Graphic 112" descr="Badge Unfollow with solid fill">
            <a:extLst>
              <a:ext uri="{FF2B5EF4-FFF2-40B4-BE49-F238E27FC236}">
                <a16:creationId xmlns:a16="http://schemas.microsoft.com/office/drawing/2014/main" id="{519962D9-CBBF-42CC-B5AB-1D32760D5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30" y="3643277"/>
            <a:ext cx="241440" cy="241440"/>
          </a:xfrm>
          <a:prstGeom prst="rect">
            <a:avLst/>
          </a:prstGeom>
        </p:spPr>
      </p:pic>
      <p:pic>
        <p:nvPicPr>
          <p:cNvPr id="114" name="Graphic 113" descr="Badge Unfollow with solid fill">
            <a:extLst>
              <a:ext uri="{FF2B5EF4-FFF2-40B4-BE49-F238E27FC236}">
                <a16:creationId xmlns:a16="http://schemas.microsoft.com/office/drawing/2014/main" id="{A4964BBE-7796-4268-932A-717AEA7D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1660" y="3795960"/>
            <a:ext cx="241440" cy="241440"/>
          </a:xfrm>
          <a:prstGeom prst="rect">
            <a:avLst/>
          </a:prstGeom>
        </p:spPr>
      </p:pic>
      <p:pic>
        <p:nvPicPr>
          <p:cNvPr id="115" name="Graphic 114" descr="Badge Unfollow with solid fill">
            <a:extLst>
              <a:ext uri="{FF2B5EF4-FFF2-40B4-BE49-F238E27FC236}">
                <a16:creationId xmlns:a16="http://schemas.microsoft.com/office/drawing/2014/main" id="{4F4FC6B7-C8C9-43EE-9299-8E574F437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4963" y="3819525"/>
            <a:ext cx="241440" cy="241440"/>
          </a:xfrm>
          <a:prstGeom prst="rect">
            <a:avLst/>
          </a:prstGeom>
        </p:spPr>
      </p:pic>
      <p:pic>
        <p:nvPicPr>
          <p:cNvPr id="116" name="Graphic 115" descr="Badge Unfollow with solid fill">
            <a:extLst>
              <a:ext uri="{FF2B5EF4-FFF2-40B4-BE49-F238E27FC236}">
                <a16:creationId xmlns:a16="http://schemas.microsoft.com/office/drawing/2014/main" id="{C453DBDA-A9D7-409F-BB24-EC9EA0829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4259" y="3413257"/>
            <a:ext cx="241440" cy="241440"/>
          </a:xfrm>
          <a:prstGeom prst="rect">
            <a:avLst/>
          </a:prstGeom>
        </p:spPr>
      </p:pic>
      <p:pic>
        <p:nvPicPr>
          <p:cNvPr id="117" name="Graphic 116" descr="Badge Unfollow with solid fill">
            <a:extLst>
              <a:ext uri="{FF2B5EF4-FFF2-40B4-BE49-F238E27FC236}">
                <a16:creationId xmlns:a16="http://schemas.microsoft.com/office/drawing/2014/main" id="{A4455686-CC38-4557-80EB-879C0EF9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52" y="3528942"/>
            <a:ext cx="241440" cy="241440"/>
          </a:xfrm>
          <a:prstGeom prst="rect">
            <a:avLst/>
          </a:prstGeom>
        </p:spPr>
      </p:pic>
      <p:pic>
        <p:nvPicPr>
          <p:cNvPr id="118" name="Graphic 117" descr="Badge Unfollow with solid fill">
            <a:extLst>
              <a:ext uri="{FF2B5EF4-FFF2-40B4-BE49-F238E27FC236}">
                <a16:creationId xmlns:a16="http://schemas.microsoft.com/office/drawing/2014/main" id="{5E8C0BE7-FD2A-43A8-8258-3AD18B174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9232" y="3684505"/>
            <a:ext cx="241440" cy="241440"/>
          </a:xfrm>
          <a:prstGeom prst="rect">
            <a:avLst/>
          </a:prstGeom>
        </p:spPr>
      </p:pic>
      <p:pic>
        <p:nvPicPr>
          <p:cNvPr id="119" name="Graphic 118" descr="Badge Unfollow with solid fill">
            <a:extLst>
              <a:ext uri="{FF2B5EF4-FFF2-40B4-BE49-F238E27FC236}">
                <a16:creationId xmlns:a16="http://schemas.microsoft.com/office/drawing/2014/main" id="{456571B8-39B0-4E7F-AB1D-A4341E1ED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1852" y="3775320"/>
            <a:ext cx="241440" cy="241440"/>
          </a:xfrm>
          <a:prstGeom prst="rect">
            <a:avLst/>
          </a:prstGeom>
        </p:spPr>
      </p:pic>
      <p:pic>
        <p:nvPicPr>
          <p:cNvPr id="120" name="Graphic 119" descr="Badge Unfollow with solid fill">
            <a:extLst>
              <a:ext uri="{FF2B5EF4-FFF2-40B4-BE49-F238E27FC236}">
                <a16:creationId xmlns:a16="http://schemas.microsoft.com/office/drawing/2014/main" id="{E91820D2-A2EF-4BC8-9756-1FD2F280D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1416" y="3769388"/>
            <a:ext cx="241440" cy="241440"/>
          </a:xfrm>
          <a:prstGeom prst="rect">
            <a:avLst/>
          </a:prstGeom>
        </p:spPr>
      </p:pic>
      <p:pic>
        <p:nvPicPr>
          <p:cNvPr id="121" name="Graphic 120" descr="Badge Unfollow with solid fill">
            <a:extLst>
              <a:ext uri="{FF2B5EF4-FFF2-40B4-BE49-F238E27FC236}">
                <a16:creationId xmlns:a16="http://schemas.microsoft.com/office/drawing/2014/main" id="{8BE8290A-A8F3-4D4D-8DD1-EFC8170AF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7938" y="3738213"/>
            <a:ext cx="241440" cy="241440"/>
          </a:xfrm>
          <a:prstGeom prst="rect">
            <a:avLst/>
          </a:prstGeom>
        </p:spPr>
      </p:pic>
      <p:pic>
        <p:nvPicPr>
          <p:cNvPr id="122" name="Graphic 121" descr="Badge Unfollow with solid fill">
            <a:extLst>
              <a:ext uri="{FF2B5EF4-FFF2-40B4-BE49-F238E27FC236}">
                <a16:creationId xmlns:a16="http://schemas.microsoft.com/office/drawing/2014/main" id="{E0C465CA-94F9-4F73-BC7E-83AD836FE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8393" y="3611201"/>
            <a:ext cx="241440" cy="241440"/>
          </a:xfrm>
          <a:prstGeom prst="rect">
            <a:avLst/>
          </a:prstGeom>
        </p:spPr>
      </p:pic>
      <p:pic>
        <p:nvPicPr>
          <p:cNvPr id="123" name="Graphic 122" descr="Badge Unfollow with solid fill">
            <a:extLst>
              <a:ext uri="{FF2B5EF4-FFF2-40B4-BE49-F238E27FC236}">
                <a16:creationId xmlns:a16="http://schemas.microsoft.com/office/drawing/2014/main" id="{48498B8D-E1E7-4BA9-B867-2B1AF643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0976" y="3591746"/>
            <a:ext cx="241440" cy="241440"/>
          </a:xfrm>
          <a:prstGeom prst="rect">
            <a:avLst/>
          </a:prstGeom>
        </p:spPr>
      </p:pic>
      <p:pic>
        <p:nvPicPr>
          <p:cNvPr id="124" name="Graphic 123" descr="Badge Unfollow with solid fill">
            <a:extLst>
              <a:ext uri="{FF2B5EF4-FFF2-40B4-BE49-F238E27FC236}">
                <a16:creationId xmlns:a16="http://schemas.microsoft.com/office/drawing/2014/main" id="{ABBBC8AB-1E71-42E1-BDE5-89678BCA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4573" y="3611201"/>
            <a:ext cx="241440" cy="241440"/>
          </a:xfrm>
          <a:prstGeom prst="rect">
            <a:avLst/>
          </a:prstGeom>
        </p:spPr>
      </p:pic>
      <p:pic>
        <p:nvPicPr>
          <p:cNvPr id="149" name="Graphic 148" descr="Badge Unfollow with solid fill">
            <a:extLst>
              <a:ext uri="{FF2B5EF4-FFF2-40B4-BE49-F238E27FC236}">
                <a16:creationId xmlns:a16="http://schemas.microsoft.com/office/drawing/2014/main" id="{E12FEF62-2731-4DA6-83D1-E375B11AF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9760" y="4300626"/>
            <a:ext cx="241440" cy="241440"/>
          </a:xfrm>
          <a:prstGeom prst="rect">
            <a:avLst/>
          </a:prstGeom>
        </p:spPr>
      </p:pic>
      <p:pic>
        <p:nvPicPr>
          <p:cNvPr id="150" name="Graphic 149" descr="Badge Unfollow with solid fill">
            <a:extLst>
              <a:ext uri="{FF2B5EF4-FFF2-40B4-BE49-F238E27FC236}">
                <a16:creationId xmlns:a16="http://schemas.microsoft.com/office/drawing/2014/main" id="{3062C3B6-4A3F-4D61-BD36-DEE11C18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9999" y="4292908"/>
            <a:ext cx="241440" cy="241440"/>
          </a:xfrm>
          <a:prstGeom prst="rect">
            <a:avLst/>
          </a:prstGeom>
        </p:spPr>
      </p:pic>
      <p:pic>
        <p:nvPicPr>
          <p:cNvPr id="151" name="Graphic 150" descr="Badge Unfollow with solid fill">
            <a:extLst>
              <a:ext uri="{FF2B5EF4-FFF2-40B4-BE49-F238E27FC236}">
                <a16:creationId xmlns:a16="http://schemas.microsoft.com/office/drawing/2014/main" id="{C321C3D8-5B4C-4544-B873-0D751051D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402" y="4247665"/>
            <a:ext cx="241440" cy="241440"/>
          </a:xfrm>
          <a:prstGeom prst="rect">
            <a:avLst/>
          </a:prstGeom>
        </p:spPr>
      </p:pic>
      <p:pic>
        <p:nvPicPr>
          <p:cNvPr id="152" name="Graphic 151" descr="Badge Unfollow with solid fill">
            <a:extLst>
              <a:ext uri="{FF2B5EF4-FFF2-40B4-BE49-F238E27FC236}">
                <a16:creationId xmlns:a16="http://schemas.microsoft.com/office/drawing/2014/main" id="{E24C3E07-B0A2-40F3-82E9-188AE8B90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938" y="4082837"/>
            <a:ext cx="241440" cy="241440"/>
          </a:xfrm>
          <a:prstGeom prst="rect">
            <a:avLst/>
          </a:prstGeom>
        </p:spPr>
      </p:pic>
      <p:pic>
        <p:nvPicPr>
          <p:cNvPr id="153" name="Graphic 152" descr="Badge Unfollow with solid fill">
            <a:extLst>
              <a:ext uri="{FF2B5EF4-FFF2-40B4-BE49-F238E27FC236}">
                <a16:creationId xmlns:a16="http://schemas.microsoft.com/office/drawing/2014/main" id="{A62BC979-BE41-4CBF-ADD9-EECBA660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7250" y="3918009"/>
            <a:ext cx="241440" cy="241440"/>
          </a:xfrm>
          <a:prstGeom prst="rect">
            <a:avLst/>
          </a:prstGeom>
        </p:spPr>
      </p:pic>
      <p:pic>
        <p:nvPicPr>
          <p:cNvPr id="154" name="Graphic 153" descr="Badge Unfollow with solid fill">
            <a:extLst>
              <a:ext uri="{FF2B5EF4-FFF2-40B4-BE49-F238E27FC236}">
                <a16:creationId xmlns:a16="http://schemas.microsoft.com/office/drawing/2014/main" id="{1EBD1F82-2722-4E8A-8F29-93DB0F8A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760" y="3820854"/>
            <a:ext cx="241440" cy="241440"/>
          </a:xfrm>
          <a:prstGeom prst="rect">
            <a:avLst/>
          </a:prstGeom>
        </p:spPr>
      </p:pic>
      <p:pic>
        <p:nvPicPr>
          <p:cNvPr id="155" name="Graphic 154" descr="Badge Unfollow with solid fill">
            <a:extLst>
              <a:ext uri="{FF2B5EF4-FFF2-40B4-BE49-F238E27FC236}">
                <a16:creationId xmlns:a16="http://schemas.microsoft.com/office/drawing/2014/main" id="{FFBE137A-9A05-40A2-9A50-105CB789A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340" y="3809425"/>
            <a:ext cx="241440" cy="241440"/>
          </a:xfrm>
          <a:prstGeom prst="rect">
            <a:avLst/>
          </a:prstGeom>
        </p:spPr>
      </p:pic>
      <p:pic>
        <p:nvPicPr>
          <p:cNvPr id="156" name="Graphic 155" descr="Badge Unfollow with solid fill">
            <a:extLst>
              <a:ext uri="{FF2B5EF4-FFF2-40B4-BE49-F238E27FC236}">
                <a16:creationId xmlns:a16="http://schemas.microsoft.com/office/drawing/2014/main" id="{573A6319-61E5-4C8A-A6AD-0C1344ADD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066" y="4179906"/>
            <a:ext cx="241440" cy="241440"/>
          </a:xfrm>
          <a:prstGeom prst="rect">
            <a:avLst/>
          </a:prstGeom>
        </p:spPr>
      </p:pic>
      <p:pic>
        <p:nvPicPr>
          <p:cNvPr id="157" name="Graphic 156" descr="Badge Unfollow with solid fill">
            <a:extLst>
              <a:ext uri="{FF2B5EF4-FFF2-40B4-BE49-F238E27FC236}">
                <a16:creationId xmlns:a16="http://schemas.microsoft.com/office/drawing/2014/main" id="{277F6C7D-9FC1-401C-B8FD-0D4CCF79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3854" y="4034593"/>
            <a:ext cx="241440" cy="241440"/>
          </a:xfrm>
          <a:prstGeom prst="rect">
            <a:avLst/>
          </a:prstGeom>
        </p:spPr>
      </p:pic>
      <p:pic>
        <p:nvPicPr>
          <p:cNvPr id="158" name="Graphic 157" descr="Badge Unfollow with solid fill">
            <a:extLst>
              <a:ext uri="{FF2B5EF4-FFF2-40B4-BE49-F238E27FC236}">
                <a16:creationId xmlns:a16="http://schemas.microsoft.com/office/drawing/2014/main" id="{1B96F8D9-05D0-46AE-AD5D-444A71417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418" y="3984685"/>
            <a:ext cx="241440" cy="241440"/>
          </a:xfrm>
          <a:prstGeom prst="rect">
            <a:avLst/>
          </a:prstGeom>
        </p:spPr>
      </p:pic>
      <p:pic>
        <p:nvPicPr>
          <p:cNvPr id="159" name="Graphic 158" descr="Badge Unfollow with solid fill">
            <a:extLst>
              <a:ext uri="{FF2B5EF4-FFF2-40B4-BE49-F238E27FC236}">
                <a16:creationId xmlns:a16="http://schemas.microsoft.com/office/drawing/2014/main" id="{3795AB7D-12F2-4920-AF19-69D25B03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334" y="3972100"/>
            <a:ext cx="241440" cy="241440"/>
          </a:xfrm>
          <a:prstGeom prst="rect">
            <a:avLst/>
          </a:prstGeom>
        </p:spPr>
      </p:pic>
      <p:pic>
        <p:nvPicPr>
          <p:cNvPr id="160" name="Graphic 159" descr="Badge Unfollow with solid fill">
            <a:extLst>
              <a:ext uri="{FF2B5EF4-FFF2-40B4-BE49-F238E27FC236}">
                <a16:creationId xmlns:a16="http://schemas.microsoft.com/office/drawing/2014/main" id="{26994DD3-F346-41FC-97D1-9488BA39A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2211" y="3985922"/>
            <a:ext cx="241440" cy="241440"/>
          </a:xfrm>
          <a:prstGeom prst="rect">
            <a:avLst/>
          </a:prstGeom>
        </p:spPr>
      </p:pic>
      <p:pic>
        <p:nvPicPr>
          <p:cNvPr id="28" name="Graphic 27" descr="Badge Unfollow with solid fill">
            <a:extLst>
              <a:ext uri="{FF2B5EF4-FFF2-40B4-BE49-F238E27FC236}">
                <a16:creationId xmlns:a16="http://schemas.microsoft.com/office/drawing/2014/main" id="{89F26190-C80F-44BC-9268-BC916C95C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9760" y="4296426"/>
            <a:ext cx="241440" cy="241440"/>
          </a:xfrm>
          <a:prstGeom prst="rect">
            <a:avLst/>
          </a:prstGeom>
        </p:spPr>
      </p:pic>
      <p:pic>
        <p:nvPicPr>
          <p:cNvPr id="32" name="Graphic 31" descr="Badge Unfollow with solid fill">
            <a:extLst>
              <a:ext uri="{FF2B5EF4-FFF2-40B4-BE49-F238E27FC236}">
                <a16:creationId xmlns:a16="http://schemas.microsoft.com/office/drawing/2014/main" id="{463F9F4B-777E-4A65-B05B-7DD8F0A52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9999" y="4288708"/>
            <a:ext cx="241440" cy="241440"/>
          </a:xfrm>
          <a:prstGeom prst="rect">
            <a:avLst/>
          </a:prstGeom>
        </p:spPr>
      </p:pic>
      <p:pic>
        <p:nvPicPr>
          <p:cNvPr id="33" name="Graphic 32" descr="Badge Unfollow with solid fill">
            <a:extLst>
              <a:ext uri="{FF2B5EF4-FFF2-40B4-BE49-F238E27FC236}">
                <a16:creationId xmlns:a16="http://schemas.microsoft.com/office/drawing/2014/main" id="{92F4EB65-16B0-410E-8D5A-DD03278C8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1402" y="4243465"/>
            <a:ext cx="241440" cy="241440"/>
          </a:xfrm>
          <a:prstGeom prst="rect">
            <a:avLst/>
          </a:prstGeom>
        </p:spPr>
      </p:pic>
      <p:pic>
        <p:nvPicPr>
          <p:cNvPr id="34" name="Graphic 33" descr="Badge Unfollow with solid fill">
            <a:extLst>
              <a:ext uri="{FF2B5EF4-FFF2-40B4-BE49-F238E27FC236}">
                <a16:creationId xmlns:a16="http://schemas.microsoft.com/office/drawing/2014/main" id="{58AE63C9-A787-4A7A-8C5A-78CB50816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5938" y="4078637"/>
            <a:ext cx="241440" cy="241440"/>
          </a:xfrm>
          <a:prstGeom prst="rect">
            <a:avLst/>
          </a:prstGeom>
        </p:spPr>
      </p:pic>
      <p:pic>
        <p:nvPicPr>
          <p:cNvPr id="38" name="Graphic 37" descr="Badge Unfollow with solid fill">
            <a:extLst>
              <a:ext uri="{FF2B5EF4-FFF2-40B4-BE49-F238E27FC236}">
                <a16:creationId xmlns:a16="http://schemas.microsoft.com/office/drawing/2014/main" id="{B5D4F214-EDDD-47BE-9CDE-F7E680F35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066" y="4175706"/>
            <a:ext cx="241440" cy="241440"/>
          </a:xfrm>
          <a:prstGeom prst="rect">
            <a:avLst/>
          </a:prstGeom>
        </p:spPr>
      </p:pic>
      <p:pic>
        <p:nvPicPr>
          <p:cNvPr id="39" name="Graphic 38" descr="Badge Unfollow with solid fill">
            <a:extLst>
              <a:ext uri="{FF2B5EF4-FFF2-40B4-BE49-F238E27FC236}">
                <a16:creationId xmlns:a16="http://schemas.microsoft.com/office/drawing/2014/main" id="{13BEB875-AD02-4858-BCB2-56BE1B49C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854" y="4030393"/>
            <a:ext cx="241440" cy="241440"/>
          </a:xfrm>
          <a:prstGeom prst="rect">
            <a:avLst/>
          </a:prstGeom>
        </p:spPr>
      </p:pic>
      <p:pic>
        <p:nvPicPr>
          <p:cNvPr id="161" name="Graphic 160" descr="Back outline">
            <a:extLst>
              <a:ext uri="{FF2B5EF4-FFF2-40B4-BE49-F238E27FC236}">
                <a16:creationId xmlns:a16="http://schemas.microsoft.com/office/drawing/2014/main" id="{3D031A3B-41F1-4C51-810D-A979F0522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776125" flipH="1">
            <a:off x="5373314" y="4548345"/>
            <a:ext cx="371146" cy="371146"/>
          </a:xfrm>
          <a:prstGeom prst="rect">
            <a:avLst/>
          </a:prstGeom>
        </p:spPr>
      </p:pic>
      <p:pic>
        <p:nvPicPr>
          <p:cNvPr id="162" name="Graphic 161" descr="Badge Unfollow with solid fill">
            <a:extLst>
              <a:ext uri="{FF2B5EF4-FFF2-40B4-BE49-F238E27FC236}">
                <a16:creationId xmlns:a16="http://schemas.microsoft.com/office/drawing/2014/main" id="{7333B8A8-FD25-465D-973E-CF0638308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250" y="3913809"/>
            <a:ext cx="241440" cy="241440"/>
          </a:xfrm>
          <a:prstGeom prst="rect">
            <a:avLst/>
          </a:prstGeom>
        </p:spPr>
      </p:pic>
      <p:pic>
        <p:nvPicPr>
          <p:cNvPr id="163" name="Graphic 162" descr="Badge Unfollow with solid fill">
            <a:extLst>
              <a:ext uri="{FF2B5EF4-FFF2-40B4-BE49-F238E27FC236}">
                <a16:creationId xmlns:a16="http://schemas.microsoft.com/office/drawing/2014/main" id="{E580587E-418A-4E7E-B6C9-FD7D1CE76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2760" y="3816654"/>
            <a:ext cx="241440" cy="241440"/>
          </a:xfrm>
          <a:prstGeom prst="rect">
            <a:avLst/>
          </a:prstGeom>
        </p:spPr>
      </p:pic>
      <p:pic>
        <p:nvPicPr>
          <p:cNvPr id="164" name="Graphic 163" descr="Badge Unfollow with solid fill">
            <a:extLst>
              <a:ext uri="{FF2B5EF4-FFF2-40B4-BE49-F238E27FC236}">
                <a16:creationId xmlns:a16="http://schemas.microsoft.com/office/drawing/2014/main" id="{4A55B162-2084-4BDF-88AA-D36ACF1B3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1340" y="3805225"/>
            <a:ext cx="241440" cy="24144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0B105-1DB6-6643-9EF5-3F98D56C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8309-BFEA-F14C-AE93-86DF01FC2445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22AC0-643E-C544-A7D2-350DDE01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1747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73C7-0725-4C03-9A71-6E1C4B7D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Programmable Gate Array (FPGA)</a:t>
            </a:r>
            <a:endParaRPr lang="en-S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8127B0-EEB8-40F9-97C4-F9C758674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Mid 80’s</a:t>
            </a:r>
          </a:p>
          <a:p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Xilinx"/>
              </a:rPr>
              <a:t>Xilinx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co-founders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Ross Freeman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Bernard Vonderschmitt"/>
              </a:rPr>
              <a:t>Bernard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Bernard Vonderschmitt"/>
              </a:rPr>
              <a:t>Vonderschmitt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invented the first commercially viable field-programmable </a:t>
            </a:r>
            <a:r>
              <a:rPr lang="en-US" dirty="0"/>
              <a:t>gate array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1985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– the XC2064.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64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logic blocks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only</a:t>
            </a:r>
            <a:endParaRPr lang="en-US" dirty="0">
              <a:solidFill>
                <a:srgbClr val="FF0000"/>
              </a:solidFill>
            </a:endParaRPr>
          </a:p>
          <a:p>
            <a:endParaRPr lang="en-SE" dirty="0"/>
          </a:p>
        </p:txBody>
      </p:sp>
      <p:pic>
        <p:nvPicPr>
          <p:cNvPr id="3074" name="Picture 2" descr="Xilinx XC2064 FPGA chip">
            <a:extLst>
              <a:ext uri="{FF2B5EF4-FFF2-40B4-BE49-F238E27FC236}">
                <a16:creationId xmlns:a16="http://schemas.microsoft.com/office/drawing/2014/main" id="{0FAC95AE-006D-41D0-9EEE-9CE65DE63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20" y="4715076"/>
            <a:ext cx="2802978" cy="94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ull">
            <a:extLst>
              <a:ext uri="{FF2B5EF4-FFF2-40B4-BE49-F238E27FC236}">
                <a16:creationId xmlns:a16="http://schemas.microsoft.com/office/drawing/2014/main" id="{818906C4-0F26-4E04-BC45-88EB30F2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588" y="3767466"/>
            <a:ext cx="3549212" cy="266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30F6792-D199-4308-9A61-B60D8437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74" y="3767466"/>
            <a:ext cx="2956693" cy="26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84DDC-E6E8-F24A-877A-3E5C31D2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4E9-F2B2-6E44-835C-6A80DF30340F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539B2-F75E-5841-8235-A455D560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911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7559-2A92-4E29-982F-9BB06CC0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– Xilinx timeline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CF9D-A003-4170-BC3D-4D69A82A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1985: View and configure logic and routing resources manually </a:t>
            </a:r>
          </a:p>
          <a:p>
            <a:pPr lvl="1"/>
            <a:r>
              <a:rPr lang="en-US" sz="2800" dirty="0"/>
              <a:t>“High-level” features such as Boolean expressions, K-maps, truth-tables, </a:t>
            </a:r>
            <a:r>
              <a:rPr lang="en-US" sz="2800" dirty="0" err="1"/>
              <a:t>etc</a:t>
            </a:r>
            <a:endParaRPr lang="en-US" sz="2800" dirty="0"/>
          </a:p>
          <a:p>
            <a:r>
              <a:rPr lang="en-US" sz="3200" dirty="0"/>
              <a:t>1986: Automatic transition from schematic to physical (automatic placing &amp; routing)</a:t>
            </a:r>
          </a:p>
          <a:p>
            <a:pPr lvl="1"/>
            <a:r>
              <a:rPr lang="en-US" sz="2800" dirty="0"/>
              <a:t>We will learn how EDA plays a routing algorithm in Lecture 7</a:t>
            </a:r>
          </a:p>
          <a:p>
            <a:r>
              <a:rPr lang="en-US" sz="3200" dirty="0"/>
              <a:t>1995: Hardware Description Languages (HDL)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18E10-A4E6-2049-A4E6-5EB6E3C5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FA19-06CF-8643-9017-ACE4770839FB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E86EF-0419-3944-BA7D-4424028E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6003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67B1-2E6B-46B0-A14D-0C2F3E12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- </a:t>
            </a:r>
            <a:r>
              <a:rPr lang="en-US" altLang="zh-CN" dirty="0"/>
              <a:t>Architecture</a:t>
            </a:r>
            <a:endParaRPr lang="en-S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59F2E4-F658-46D7-948D-4A356DEEF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6541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accent1"/>
                </a:solidFill>
              </a:rPr>
              <a:t>Overall idea: </a:t>
            </a:r>
            <a:r>
              <a:rPr lang="en-US" sz="3600" dirty="0"/>
              <a:t>Connecting </a:t>
            </a:r>
            <a:r>
              <a:rPr lang="en-US" sz="3600" dirty="0">
                <a:solidFill>
                  <a:srgbClr val="FF0000"/>
                </a:solidFill>
              </a:rPr>
              <a:t>simple</a:t>
            </a:r>
            <a:r>
              <a:rPr lang="en-US" sz="3600" dirty="0"/>
              <a:t> but </a:t>
            </a:r>
            <a:r>
              <a:rPr lang="en-US" sz="3600" dirty="0">
                <a:solidFill>
                  <a:srgbClr val="FF0000"/>
                </a:solidFill>
              </a:rPr>
              <a:t>distributed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accent4"/>
                </a:solidFill>
              </a:rPr>
              <a:t>reconfigurable units </a:t>
            </a:r>
            <a:r>
              <a:rPr lang="en-US" sz="3600" dirty="0"/>
              <a:t>(called logic blocks) together towards complicated functions.</a:t>
            </a:r>
          </a:p>
          <a:p>
            <a:endParaRPr lang="en-US" dirty="0"/>
          </a:p>
          <a:p>
            <a:endParaRPr lang="en-SE" dirty="0"/>
          </a:p>
        </p:txBody>
      </p:sp>
      <p:pic>
        <p:nvPicPr>
          <p:cNvPr id="7170" name="Picture 2" descr="What are FPGAs?. The basic structure of FPGAs | by Christos Kyrkou | Medium">
            <a:extLst>
              <a:ext uri="{FF2B5EF4-FFF2-40B4-BE49-F238E27FC236}">
                <a16:creationId xmlns:a16="http://schemas.microsoft.com/office/drawing/2014/main" id="{F9D0F2A0-F48D-4F1E-BFE2-6B0ECCE1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42" y="1690688"/>
            <a:ext cx="6641231" cy="48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91FB8-A9AC-0D4A-ACE9-27E042E5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C0DA-7C40-9C4B-84E9-7F0599B1722C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460C0-73AF-C84D-B992-437E94EC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79587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068C-8DA3-44B4-9D6A-F7501ADC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– Configurable Logic Block (CLB)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EBA6B-DD70-4836-BB64-45D6C5050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1899" cy="46672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Look Up Table (LUT)</a:t>
            </a:r>
            <a:r>
              <a:rPr lang="en-US" dirty="0"/>
              <a:t> can implement any function for the input combinations.</a:t>
            </a:r>
          </a:p>
          <a:p>
            <a:r>
              <a:rPr lang="en-US" b="0" i="0" dirty="0">
                <a:solidFill>
                  <a:srgbClr val="4D4C4C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Flip-Flop (FF)</a:t>
            </a:r>
            <a:r>
              <a:rPr lang="en-US" b="0" i="0" dirty="0">
                <a:solidFill>
                  <a:srgbClr val="4D4C4C"/>
                </a:solidFill>
                <a:effectLst/>
                <a:latin typeface="Arial" panose="020B0604020202020204" pitchFamily="34" charset="0"/>
              </a:rPr>
              <a:t> is used for store the result of the LUT.</a:t>
            </a:r>
          </a:p>
          <a:p>
            <a:r>
              <a:rPr lang="en-US" dirty="0">
                <a:solidFill>
                  <a:srgbClr val="4D4C4C"/>
                </a:solidFill>
                <a:latin typeface="Arial" panose="020B0604020202020204" pitchFamily="34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Mux</a:t>
            </a:r>
            <a:r>
              <a:rPr lang="en-US" dirty="0">
                <a:solidFill>
                  <a:srgbClr val="4D4C4C"/>
                </a:solidFill>
                <a:latin typeface="Arial" panose="020B0604020202020204" pitchFamily="34" charset="0"/>
              </a:rPr>
              <a:t> can implement the CLB as combinational or sequential logic.</a:t>
            </a:r>
            <a:endParaRPr lang="en-US" dirty="0"/>
          </a:p>
          <a:p>
            <a:endParaRPr lang="en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D6754B-9B5B-4800-966B-1D0FE3719CAD}"/>
              </a:ext>
            </a:extLst>
          </p:cNvPr>
          <p:cNvGrpSpPr/>
          <p:nvPr/>
        </p:nvGrpSpPr>
        <p:grpSpPr>
          <a:xfrm>
            <a:off x="4810932" y="3989887"/>
            <a:ext cx="6542868" cy="2344237"/>
            <a:chOff x="4610099" y="2577845"/>
            <a:chExt cx="7400119" cy="2651380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0D9133D6-17F2-4A78-8D6A-9F8F20D8E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099" y="2577845"/>
              <a:ext cx="7400119" cy="265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82CA360-049B-4974-BF6A-7C9C35695A13}"/>
                </a:ext>
              </a:extLst>
            </p:cNvPr>
            <p:cNvSpPr/>
            <p:nvPr/>
          </p:nvSpPr>
          <p:spPr>
            <a:xfrm>
              <a:off x="4924426" y="3930650"/>
              <a:ext cx="860424" cy="2063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E69A2C6-D8B4-4829-9552-EB2326AA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22" y="1383631"/>
            <a:ext cx="1876687" cy="24958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CEB08C-696B-4F42-AB72-57C15969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857F-FBA7-7B4D-A732-78CEB937E690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46F4A8-8FFA-A94A-BA19-6C3EC8D7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1156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71FC-CC97-4746-B21C-556F3A53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CLB - LUT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1F1D-9672-4675-9D6F-EED08D552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92594" cy="2100262"/>
          </a:xfrm>
        </p:spPr>
        <p:txBody>
          <a:bodyPr>
            <a:normAutofit/>
          </a:bodyPr>
          <a:lstStyle/>
          <a:p>
            <a:r>
              <a:rPr lang="en-US" dirty="0"/>
              <a:t>Core of the FPGA architecture.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Change the contents of the SRAM to </a:t>
            </a:r>
            <a:r>
              <a:rPr lang="en-US" dirty="0">
                <a:latin typeface="Arial" panose="020B0604020202020204" pitchFamily="34" charset="0"/>
              </a:rPr>
              <a:t>define outputs for different input patterns.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71790C-1362-4099-B43C-494E081B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0174"/>
              </p:ext>
            </p:extLst>
          </p:nvPr>
        </p:nvGraphicFramePr>
        <p:xfrm>
          <a:off x="1435100" y="3795712"/>
          <a:ext cx="4064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0478625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784322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95368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61475766"/>
                    </a:ext>
                  </a:extLst>
                </a:gridCol>
              </a:tblGrid>
              <a:tr h="20055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09472"/>
                  </a:ext>
                </a:extLst>
              </a:tr>
              <a:tr h="20055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SRAM0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335207"/>
                  </a:ext>
                </a:extLst>
              </a:tr>
              <a:tr h="20055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SRAM1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38628"/>
                  </a:ext>
                </a:extLst>
              </a:tr>
              <a:tr h="20055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SRAM2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9453"/>
                  </a:ext>
                </a:extLst>
              </a:tr>
              <a:tr h="20055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SRAM3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50029"/>
                  </a:ext>
                </a:extLst>
              </a:tr>
              <a:tr h="200554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SRAM4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869112"/>
                  </a:ext>
                </a:extLst>
              </a:tr>
              <a:tr h="200554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SRAM5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24652"/>
                  </a:ext>
                </a:extLst>
              </a:tr>
              <a:tr h="200554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SRAM6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464086"/>
                  </a:ext>
                </a:extLst>
              </a:tr>
              <a:tr h="200554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SRAM7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2695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A158C2A-0AFB-4C31-8C6C-3F8F446E1D54}"/>
              </a:ext>
            </a:extLst>
          </p:cNvPr>
          <p:cNvGrpSpPr/>
          <p:nvPr/>
        </p:nvGrpSpPr>
        <p:grpSpPr>
          <a:xfrm>
            <a:off x="7270582" y="1747837"/>
            <a:ext cx="4362450" cy="4791075"/>
            <a:chOff x="7162800" y="1385888"/>
            <a:chExt cx="4362450" cy="4791075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E010FFDD-F545-443C-AE98-3D287A134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385888"/>
              <a:ext cx="43624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DF5247-BAFB-49D8-8D1F-7CAA4E08B494}"/>
                </a:ext>
              </a:extLst>
            </p:cNvPr>
            <p:cNvSpPr txBox="1"/>
            <p:nvPr/>
          </p:nvSpPr>
          <p:spPr>
            <a:xfrm>
              <a:off x="7848600" y="139461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B0FAC2-2C67-4611-B5A9-6C7B30B632BD}"/>
                </a:ext>
              </a:extLst>
            </p:cNvPr>
            <p:cNvSpPr txBox="1"/>
            <p:nvPr/>
          </p:nvSpPr>
          <p:spPr>
            <a:xfrm>
              <a:off x="7837656" y="187086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BE21AD-D3E1-401C-9F48-CE53B29A3E0D}"/>
                </a:ext>
              </a:extLst>
            </p:cNvPr>
            <p:cNvSpPr txBox="1"/>
            <p:nvPr/>
          </p:nvSpPr>
          <p:spPr>
            <a:xfrm>
              <a:off x="7848600" y="257536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6C44E4-59A2-408C-A9E7-F3D9F25E7DD0}"/>
                </a:ext>
              </a:extLst>
            </p:cNvPr>
            <p:cNvSpPr txBox="1"/>
            <p:nvPr/>
          </p:nvSpPr>
          <p:spPr>
            <a:xfrm>
              <a:off x="7837656" y="305161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6BEE33-FF16-438B-9482-874F118A2E42}"/>
                </a:ext>
              </a:extLst>
            </p:cNvPr>
            <p:cNvSpPr txBox="1"/>
            <p:nvPr/>
          </p:nvSpPr>
          <p:spPr>
            <a:xfrm>
              <a:off x="7859544" y="371524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76C40-D4E5-4FB3-965A-2A7DED8F27FE}"/>
                </a:ext>
              </a:extLst>
            </p:cNvPr>
            <p:cNvSpPr txBox="1"/>
            <p:nvPr/>
          </p:nvSpPr>
          <p:spPr>
            <a:xfrm>
              <a:off x="7848600" y="419149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C50B0A-8461-46DF-B5A7-E2DB7C585FA6}"/>
                </a:ext>
              </a:extLst>
            </p:cNvPr>
            <p:cNvSpPr txBox="1"/>
            <p:nvPr/>
          </p:nvSpPr>
          <p:spPr>
            <a:xfrm>
              <a:off x="7859544" y="48551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FBD134-55E7-4C7A-8E46-CEA547395E63}"/>
                </a:ext>
              </a:extLst>
            </p:cNvPr>
            <p:cNvSpPr txBox="1"/>
            <p:nvPr/>
          </p:nvSpPr>
          <p:spPr>
            <a:xfrm>
              <a:off x="7848600" y="533138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E92AF4-BB1A-4325-8C60-BE4A437CC375}"/>
                </a:ext>
              </a:extLst>
            </p:cNvPr>
            <p:cNvSpPr txBox="1"/>
            <p:nvPr/>
          </p:nvSpPr>
          <p:spPr>
            <a:xfrm>
              <a:off x="8915400" y="24684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8C2AD7-03D8-47AE-A964-AC025575056B}"/>
                </a:ext>
              </a:extLst>
            </p:cNvPr>
            <p:cNvSpPr txBox="1"/>
            <p:nvPr/>
          </p:nvSpPr>
          <p:spPr>
            <a:xfrm>
              <a:off x="8904456" y="294469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4541A9-58DF-4B67-8C62-88074486079B}"/>
                </a:ext>
              </a:extLst>
            </p:cNvPr>
            <p:cNvSpPr txBox="1"/>
            <p:nvPr/>
          </p:nvSpPr>
          <p:spPr>
            <a:xfrm>
              <a:off x="8904456" y="37224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602613-009B-4547-AF39-15CF22A8E2AC}"/>
                </a:ext>
              </a:extLst>
            </p:cNvPr>
            <p:cNvSpPr txBox="1"/>
            <p:nvPr/>
          </p:nvSpPr>
          <p:spPr>
            <a:xfrm>
              <a:off x="8893512" y="41987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484BE7-2219-4B82-9361-002403B31A0E}"/>
                </a:ext>
              </a:extLst>
            </p:cNvPr>
            <p:cNvSpPr txBox="1"/>
            <p:nvPr/>
          </p:nvSpPr>
          <p:spPr>
            <a:xfrm>
              <a:off x="9768597" y="30347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7D06C-B574-4E50-8666-996AAAACC50C}"/>
                </a:ext>
              </a:extLst>
            </p:cNvPr>
            <p:cNvSpPr txBox="1"/>
            <p:nvPr/>
          </p:nvSpPr>
          <p:spPr>
            <a:xfrm>
              <a:off x="9757653" y="351103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C60A2F-36E0-484D-8247-29E4166EB1A3}"/>
              </a:ext>
            </a:extLst>
          </p:cNvPr>
          <p:cNvSpPr txBox="1"/>
          <p:nvPr/>
        </p:nvSpPr>
        <p:spPr>
          <a:xfrm>
            <a:off x="-1588" y="3182730"/>
            <a:ext cx="12193588" cy="1569660"/>
          </a:xfrm>
          <a:prstGeom prst="rect">
            <a:avLst/>
          </a:prstGeom>
          <a:solidFill>
            <a:srgbClr val="FFFF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implement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2-bits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output functions for input A,B,C?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509683-3B7A-4D43-9AD9-222AB4E038F3}"/>
              </a:ext>
            </a:extLst>
          </p:cNvPr>
          <p:cNvGrpSpPr/>
          <p:nvPr/>
        </p:nvGrpSpPr>
        <p:grpSpPr>
          <a:xfrm>
            <a:off x="4308744" y="155036"/>
            <a:ext cx="3793147" cy="1359042"/>
            <a:chOff x="4610099" y="2577845"/>
            <a:chExt cx="7400119" cy="2651380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259472-07C1-47FF-9E73-DCCA180F8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099" y="2577845"/>
              <a:ext cx="7400119" cy="265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14B64F4-430E-4AE0-BF87-2409E5672B03}"/>
                </a:ext>
              </a:extLst>
            </p:cNvPr>
            <p:cNvSpPr/>
            <p:nvPr/>
          </p:nvSpPr>
          <p:spPr>
            <a:xfrm>
              <a:off x="4924426" y="3930650"/>
              <a:ext cx="860424" cy="2063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CF38CC9-083E-4737-9C20-96FCF36E7399}"/>
              </a:ext>
            </a:extLst>
          </p:cNvPr>
          <p:cNvSpPr txBox="1"/>
          <p:nvPr/>
        </p:nvSpPr>
        <p:spPr>
          <a:xfrm>
            <a:off x="8468605" y="1349931"/>
            <a:ext cx="2203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D4C4C"/>
                </a:solidFill>
                <a:effectLst/>
                <a:latin typeface="Arial" panose="020B0604020202020204" pitchFamily="34" charset="0"/>
              </a:rPr>
              <a:t>LUT</a:t>
            </a:r>
            <a:endParaRPr lang="en-S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E75A9-2187-4344-8747-C52D46825F0F}"/>
              </a:ext>
            </a:extLst>
          </p:cNvPr>
          <p:cNvSpPr txBox="1"/>
          <p:nvPr/>
        </p:nvSpPr>
        <p:spPr>
          <a:xfrm>
            <a:off x="0" y="2354679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rgbClr val="FF0000"/>
                </a:solidFill>
              </a:rPr>
              <a:t>Write</a:t>
            </a:r>
            <a:r>
              <a:rPr lang="en-US" sz="4800" dirty="0">
                <a:solidFill>
                  <a:schemeClr val="tx1"/>
                </a:solidFill>
              </a:rPr>
              <a:t> into mem to </a:t>
            </a:r>
            <a:r>
              <a:rPr lang="en-US" sz="4800" dirty="0">
                <a:solidFill>
                  <a:srgbClr val="FF0000"/>
                </a:solidFill>
              </a:rPr>
              <a:t>reconfigure</a:t>
            </a:r>
            <a:r>
              <a:rPr lang="en-US" sz="4800" dirty="0">
                <a:solidFill>
                  <a:schemeClr val="tx1"/>
                </a:solidFill>
              </a:rPr>
              <a:t> LUT.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23C0732D-AFEA-CF4B-9BEE-949AB906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139E6-295A-F34D-A24B-8DC1F09D7F97}" type="datetime1">
              <a:rPr lang="sv-SE" smtClean="0"/>
              <a:t>2022-08-28</a:t>
            </a:fld>
            <a:endParaRPr lang="en-SE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003721F-EB9B-A34C-B8EE-D5F99FA9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2021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8CB-4D38-4437-9DF1-048E9158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the following function using the CLB we introduced?</a:t>
            </a:r>
            <a:endParaRPr lang="en-S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F07B16-98C9-48B5-9915-D0BF5D5A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27165"/>
              </p:ext>
            </p:extLst>
          </p:nvPr>
        </p:nvGraphicFramePr>
        <p:xfrm>
          <a:off x="3273116" y="1825583"/>
          <a:ext cx="5644180" cy="4667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836">
                  <a:extLst>
                    <a:ext uri="{9D8B030D-6E8A-4147-A177-3AD203B41FA5}">
                      <a16:colId xmlns:a16="http://schemas.microsoft.com/office/drawing/2014/main" val="3047862551"/>
                    </a:ext>
                  </a:extLst>
                </a:gridCol>
                <a:gridCol w="1128836">
                  <a:extLst>
                    <a:ext uri="{9D8B030D-6E8A-4147-A177-3AD203B41FA5}">
                      <a16:colId xmlns:a16="http://schemas.microsoft.com/office/drawing/2014/main" val="678432219"/>
                    </a:ext>
                  </a:extLst>
                </a:gridCol>
                <a:gridCol w="1128836">
                  <a:extLst>
                    <a:ext uri="{9D8B030D-6E8A-4147-A177-3AD203B41FA5}">
                      <a16:colId xmlns:a16="http://schemas.microsoft.com/office/drawing/2014/main" val="199536853"/>
                    </a:ext>
                  </a:extLst>
                </a:gridCol>
                <a:gridCol w="1128836">
                  <a:extLst>
                    <a:ext uri="{9D8B030D-6E8A-4147-A177-3AD203B41FA5}">
                      <a16:colId xmlns:a16="http://schemas.microsoft.com/office/drawing/2014/main" val="3961475766"/>
                    </a:ext>
                  </a:extLst>
                </a:gridCol>
                <a:gridCol w="1128836">
                  <a:extLst>
                    <a:ext uri="{9D8B030D-6E8A-4147-A177-3AD203B41FA5}">
                      <a16:colId xmlns:a16="http://schemas.microsoft.com/office/drawing/2014/main" val="2431410539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</a:t>
                      </a:r>
                      <a:r>
                        <a:rPr lang="en-US" sz="2800" baseline="-25000" dirty="0"/>
                        <a:t>1</a:t>
                      </a:r>
                      <a:endParaRPr lang="en-SE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</a:t>
                      </a:r>
                      <a:r>
                        <a:rPr lang="en-US" sz="2800" baseline="-25000" dirty="0"/>
                        <a:t>2</a:t>
                      </a:r>
                      <a:endParaRPr lang="en-SE" sz="28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09472"/>
                  </a:ext>
                </a:extLst>
              </a:tr>
              <a:tr h="518588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335207"/>
                  </a:ext>
                </a:extLst>
              </a:tr>
              <a:tr h="518588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38628"/>
                  </a:ext>
                </a:extLst>
              </a:tr>
              <a:tr h="518588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9453"/>
                  </a:ext>
                </a:extLst>
              </a:tr>
              <a:tr h="518588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50029"/>
                  </a:ext>
                </a:extLst>
              </a:tr>
              <a:tr h="518588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869112"/>
                  </a:ext>
                </a:extLst>
              </a:tr>
              <a:tr h="518588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24652"/>
                  </a:ext>
                </a:extLst>
              </a:tr>
              <a:tr h="518588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464086"/>
                  </a:ext>
                </a:extLst>
              </a:tr>
              <a:tr h="518588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26955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38395D4-CE2F-4F0A-AEDE-9BA463F732D9}"/>
              </a:ext>
            </a:extLst>
          </p:cNvPr>
          <p:cNvSpPr txBox="1"/>
          <p:nvPr/>
        </p:nvSpPr>
        <p:spPr>
          <a:xfrm>
            <a:off x="-1588" y="3013501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/>
              <a:t>Using </a:t>
            </a:r>
            <a:r>
              <a:rPr lang="en-US" sz="4800" dirty="0">
                <a:solidFill>
                  <a:srgbClr val="FF0000"/>
                </a:solidFill>
              </a:rPr>
              <a:t>Two</a:t>
            </a:r>
            <a:r>
              <a:rPr lang="en-US" sz="4800" dirty="0"/>
              <a:t> LUTs across </a:t>
            </a:r>
            <a:r>
              <a:rPr lang="en-US" sz="4800" dirty="0">
                <a:solidFill>
                  <a:srgbClr val="FF0000"/>
                </a:solidFill>
              </a:rPr>
              <a:t>Two</a:t>
            </a:r>
            <a:r>
              <a:rPr lang="en-US" sz="4800" dirty="0"/>
              <a:t> CLBs!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6C588-009A-7B44-9681-18F747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D893-8285-6548-9DB1-A31C697B74E0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4C046-4642-0245-965C-31095B06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069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937F83-2FED-4889-BB1F-619671D903F8}"/>
              </a:ext>
            </a:extLst>
          </p:cNvPr>
          <p:cNvGrpSpPr/>
          <p:nvPr/>
        </p:nvGrpSpPr>
        <p:grpSpPr>
          <a:xfrm>
            <a:off x="6991350" y="1894204"/>
            <a:ext cx="4362450" cy="4791075"/>
            <a:chOff x="7162800" y="1385888"/>
            <a:chExt cx="4362450" cy="47910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8751C39-F6E6-4545-ADDC-921716BAB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385888"/>
              <a:ext cx="43624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F2812D-CEF8-4EFB-B45B-9C545898D2A8}"/>
                </a:ext>
              </a:extLst>
            </p:cNvPr>
            <p:cNvSpPr txBox="1"/>
            <p:nvPr/>
          </p:nvSpPr>
          <p:spPr>
            <a:xfrm>
              <a:off x="7848600" y="139461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586E51-026F-41F1-8E5E-12DBF089BB3F}"/>
                </a:ext>
              </a:extLst>
            </p:cNvPr>
            <p:cNvSpPr txBox="1"/>
            <p:nvPr/>
          </p:nvSpPr>
          <p:spPr>
            <a:xfrm>
              <a:off x="7837656" y="187086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2B5B26-389F-4C69-B714-2FDC114F0876}"/>
                </a:ext>
              </a:extLst>
            </p:cNvPr>
            <p:cNvSpPr txBox="1"/>
            <p:nvPr/>
          </p:nvSpPr>
          <p:spPr>
            <a:xfrm>
              <a:off x="7848600" y="257536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6E95C4-4E51-4C82-8D9B-B7157DDE70BC}"/>
                </a:ext>
              </a:extLst>
            </p:cNvPr>
            <p:cNvSpPr txBox="1"/>
            <p:nvPr/>
          </p:nvSpPr>
          <p:spPr>
            <a:xfrm>
              <a:off x="7837656" y="305161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584D4-E26C-4EAC-8B84-88EA3E084F5E}"/>
                </a:ext>
              </a:extLst>
            </p:cNvPr>
            <p:cNvSpPr txBox="1"/>
            <p:nvPr/>
          </p:nvSpPr>
          <p:spPr>
            <a:xfrm>
              <a:off x="7859544" y="371524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766F9-EC19-4F9E-BC48-3F7F3EDE96B5}"/>
                </a:ext>
              </a:extLst>
            </p:cNvPr>
            <p:cNvSpPr txBox="1"/>
            <p:nvPr/>
          </p:nvSpPr>
          <p:spPr>
            <a:xfrm>
              <a:off x="7848600" y="419149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E4C8D1-95E9-4B07-B721-2991ACEDA641}"/>
                </a:ext>
              </a:extLst>
            </p:cNvPr>
            <p:cNvSpPr txBox="1"/>
            <p:nvPr/>
          </p:nvSpPr>
          <p:spPr>
            <a:xfrm>
              <a:off x="7859544" y="48551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FA7778-79DF-4297-919B-D90A70BA5F0A}"/>
                </a:ext>
              </a:extLst>
            </p:cNvPr>
            <p:cNvSpPr txBox="1"/>
            <p:nvPr/>
          </p:nvSpPr>
          <p:spPr>
            <a:xfrm>
              <a:off x="7848600" y="533138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6D75A5-6D0A-4091-9307-158A07129D3C}"/>
                </a:ext>
              </a:extLst>
            </p:cNvPr>
            <p:cNvSpPr txBox="1"/>
            <p:nvPr/>
          </p:nvSpPr>
          <p:spPr>
            <a:xfrm>
              <a:off x="8915400" y="24684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48E374-9166-4DB3-BC54-8F7E5014C733}"/>
                </a:ext>
              </a:extLst>
            </p:cNvPr>
            <p:cNvSpPr txBox="1"/>
            <p:nvPr/>
          </p:nvSpPr>
          <p:spPr>
            <a:xfrm>
              <a:off x="8904456" y="294469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C46F6-6335-4148-A711-E8CD2B0A3B38}"/>
                </a:ext>
              </a:extLst>
            </p:cNvPr>
            <p:cNvSpPr txBox="1"/>
            <p:nvPr/>
          </p:nvSpPr>
          <p:spPr>
            <a:xfrm>
              <a:off x="8904456" y="37224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28518E-D788-49A6-B7DD-AF9E50DA08EF}"/>
                </a:ext>
              </a:extLst>
            </p:cNvPr>
            <p:cNvSpPr txBox="1"/>
            <p:nvPr/>
          </p:nvSpPr>
          <p:spPr>
            <a:xfrm>
              <a:off x="8893512" y="41987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54813F-01DC-4174-A8DA-2A53313839C4}"/>
                </a:ext>
              </a:extLst>
            </p:cNvPr>
            <p:cNvSpPr txBox="1"/>
            <p:nvPr/>
          </p:nvSpPr>
          <p:spPr>
            <a:xfrm>
              <a:off x="9768597" y="30347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A7BD7-4B6E-4982-9D09-91B51420F0E5}"/>
                </a:ext>
              </a:extLst>
            </p:cNvPr>
            <p:cNvSpPr txBox="1"/>
            <p:nvPr/>
          </p:nvSpPr>
          <p:spPr>
            <a:xfrm>
              <a:off x="9757653" y="351103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2766BB-029C-48E4-A6AD-39E5A6B5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O</a:t>
            </a:r>
            <a:r>
              <a:rPr lang="en-US" baseline="-25000" dirty="0"/>
              <a:t>1 </a:t>
            </a:r>
            <a:r>
              <a:rPr lang="en-US" dirty="0"/>
              <a:t>in CLB1</a:t>
            </a:r>
            <a:endParaRPr lang="en-SE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5441AB-2CA7-42F5-BB34-C7AD68E04A36}"/>
              </a:ext>
            </a:extLst>
          </p:cNvPr>
          <p:cNvSpPr txBox="1"/>
          <p:nvPr/>
        </p:nvSpPr>
        <p:spPr>
          <a:xfrm>
            <a:off x="6949603" y="30882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01CDAF-A53D-42EC-85C1-78395D41C9D5}"/>
              </a:ext>
            </a:extLst>
          </p:cNvPr>
          <p:cNvSpPr txBox="1"/>
          <p:nvPr/>
        </p:nvSpPr>
        <p:spPr>
          <a:xfrm>
            <a:off x="6949603" y="35645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3BC492-026B-45AF-99AE-5831EC9F58FA}"/>
              </a:ext>
            </a:extLst>
          </p:cNvPr>
          <p:cNvSpPr txBox="1"/>
          <p:nvPr/>
        </p:nvSpPr>
        <p:spPr>
          <a:xfrm>
            <a:off x="6949603" y="42258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F85402-91B2-40B1-9405-C5756B2D2861}"/>
              </a:ext>
            </a:extLst>
          </p:cNvPr>
          <p:cNvSpPr txBox="1"/>
          <p:nvPr/>
        </p:nvSpPr>
        <p:spPr>
          <a:xfrm>
            <a:off x="6949603" y="47021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D4D5C4-2108-41C3-972E-699DE2C694B4}"/>
              </a:ext>
            </a:extLst>
          </p:cNvPr>
          <p:cNvSpPr txBox="1"/>
          <p:nvPr/>
        </p:nvSpPr>
        <p:spPr>
          <a:xfrm>
            <a:off x="6949603" y="53634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E044EC-E4AD-4325-9F14-68073CD2837A}"/>
              </a:ext>
            </a:extLst>
          </p:cNvPr>
          <p:cNvSpPr txBox="1"/>
          <p:nvPr/>
        </p:nvSpPr>
        <p:spPr>
          <a:xfrm>
            <a:off x="6949603" y="58396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2641BE-95E5-4BD8-B940-8C0DEDC2796A}"/>
              </a:ext>
            </a:extLst>
          </p:cNvPr>
          <p:cNvSpPr txBox="1"/>
          <p:nvPr/>
        </p:nvSpPr>
        <p:spPr>
          <a:xfrm>
            <a:off x="6949603" y="19120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1EA72-0850-4C78-A64A-6DC3FBC44F4B}"/>
              </a:ext>
            </a:extLst>
          </p:cNvPr>
          <p:cNvSpPr txBox="1"/>
          <p:nvPr/>
        </p:nvSpPr>
        <p:spPr>
          <a:xfrm>
            <a:off x="6949603" y="23882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  <a:endParaRPr lang="en-SE" b="1" dirty="0">
              <a:solidFill>
                <a:srgbClr val="FF0000"/>
              </a:solidFill>
            </a:endParaRPr>
          </a:p>
        </p:txBody>
      </p:sp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id="{F738E8D2-0924-4025-A423-60CCDD5EA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59573"/>
              </p:ext>
            </p:extLst>
          </p:nvPr>
        </p:nvGraphicFramePr>
        <p:xfrm>
          <a:off x="838200" y="1958021"/>
          <a:ext cx="470416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832">
                  <a:extLst>
                    <a:ext uri="{9D8B030D-6E8A-4147-A177-3AD203B41FA5}">
                      <a16:colId xmlns:a16="http://schemas.microsoft.com/office/drawing/2014/main" val="3047862551"/>
                    </a:ext>
                  </a:extLst>
                </a:gridCol>
                <a:gridCol w="940832">
                  <a:extLst>
                    <a:ext uri="{9D8B030D-6E8A-4147-A177-3AD203B41FA5}">
                      <a16:colId xmlns:a16="http://schemas.microsoft.com/office/drawing/2014/main" val="678432219"/>
                    </a:ext>
                  </a:extLst>
                </a:gridCol>
                <a:gridCol w="940832">
                  <a:extLst>
                    <a:ext uri="{9D8B030D-6E8A-4147-A177-3AD203B41FA5}">
                      <a16:colId xmlns:a16="http://schemas.microsoft.com/office/drawing/2014/main" val="199536853"/>
                    </a:ext>
                  </a:extLst>
                </a:gridCol>
                <a:gridCol w="940832">
                  <a:extLst>
                    <a:ext uri="{9D8B030D-6E8A-4147-A177-3AD203B41FA5}">
                      <a16:colId xmlns:a16="http://schemas.microsoft.com/office/drawing/2014/main" val="3961475766"/>
                    </a:ext>
                  </a:extLst>
                </a:gridCol>
                <a:gridCol w="940832">
                  <a:extLst>
                    <a:ext uri="{9D8B030D-6E8A-4147-A177-3AD203B41FA5}">
                      <a16:colId xmlns:a16="http://schemas.microsoft.com/office/drawing/2014/main" val="2431410539"/>
                    </a:ext>
                  </a:extLst>
                </a:gridCol>
              </a:tblGrid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O2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09472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335207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38628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9453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50029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869112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24652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464086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2695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49E0FF4-A843-4EAE-BA6E-C0D2600B42FC}"/>
              </a:ext>
            </a:extLst>
          </p:cNvPr>
          <p:cNvSpPr txBox="1"/>
          <p:nvPr/>
        </p:nvSpPr>
        <p:spPr>
          <a:xfrm>
            <a:off x="10881603" y="4034153"/>
            <a:ext cx="60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baseline="-25000" dirty="0">
                <a:solidFill>
                  <a:srgbClr val="FF0000"/>
                </a:solidFill>
              </a:rPr>
              <a:t>1</a:t>
            </a:r>
            <a:endParaRPr lang="en-SE" sz="1800" b="1" baseline="-250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7F49CB-A6DE-498C-A90C-50270802D648}"/>
              </a:ext>
            </a:extLst>
          </p:cNvPr>
          <p:cNvSpPr txBox="1"/>
          <p:nvPr/>
        </p:nvSpPr>
        <p:spPr>
          <a:xfrm>
            <a:off x="7933271" y="1474747"/>
            <a:ext cx="2203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D4C4C"/>
                </a:solidFill>
                <a:effectLst/>
                <a:latin typeface="Arial" panose="020B0604020202020204" pitchFamily="34" charset="0"/>
              </a:rPr>
              <a:t>LUT in CLB1</a:t>
            </a:r>
            <a:endParaRPr lang="en-SE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D724F41-FF11-433A-9485-0A0C8F07C312}"/>
              </a:ext>
            </a:extLst>
          </p:cNvPr>
          <p:cNvSpPr/>
          <p:nvPr/>
        </p:nvSpPr>
        <p:spPr>
          <a:xfrm>
            <a:off x="3642107" y="1705123"/>
            <a:ext cx="958803" cy="5064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8E37-DD6D-6745-B60A-B2FBEFC0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1D0A-2781-4440-A84C-829742ACD07F}" type="datetime1">
              <a:rPr lang="sv-SE" smtClean="0"/>
              <a:t>2022-08-28</a:t>
            </a:fld>
            <a:endParaRPr lang="en-SE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D2861E7-E873-2A42-9509-6E6304B1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8343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E031-E494-4033-9206-ADBC2071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1824D-2614-429E-8891-D7BB6C991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 to </a:t>
            </a:r>
            <a:r>
              <a:rPr lang="en-US" altLang="zh-CN" sz="3200" dirty="0"/>
              <a:t>PLD and </a:t>
            </a:r>
            <a:r>
              <a:rPr lang="en-US" sz="3200" dirty="0"/>
              <a:t>FPGAs</a:t>
            </a:r>
          </a:p>
          <a:p>
            <a:pPr lvl="1"/>
            <a:r>
              <a:rPr lang="en-US" sz="2800" dirty="0"/>
              <a:t>PLD </a:t>
            </a:r>
          </a:p>
          <a:p>
            <a:pPr lvl="1"/>
            <a:r>
              <a:rPr lang="en-US" sz="2800" dirty="0"/>
              <a:t>FPGA and its enablers</a:t>
            </a:r>
          </a:p>
          <a:p>
            <a:pPr lvl="1"/>
            <a:r>
              <a:rPr lang="en-US" sz="2800" dirty="0"/>
              <a:t>Know your MINIZED board</a:t>
            </a:r>
          </a:p>
          <a:p>
            <a:pPr lvl="1"/>
            <a:r>
              <a:rPr lang="en-US" sz="2800" dirty="0"/>
              <a:t>FPGA design flow</a:t>
            </a:r>
          </a:p>
          <a:p>
            <a:r>
              <a:rPr lang="en-US" sz="3200" dirty="0"/>
              <a:t>Verilog I</a:t>
            </a:r>
          </a:p>
          <a:p>
            <a:pPr lvl="1"/>
            <a:r>
              <a:rPr lang="en-US" sz="2800" dirty="0"/>
              <a:t>Introduction to Verilog</a:t>
            </a:r>
          </a:p>
          <a:p>
            <a:pPr lvl="1"/>
            <a:r>
              <a:rPr lang="en-US" sz="2800" dirty="0"/>
              <a:t>Gate-level modeling using Verilog</a:t>
            </a:r>
          </a:p>
          <a:p>
            <a:pPr lvl="1"/>
            <a:r>
              <a:rPr lang="en-US" sz="2800" dirty="0"/>
              <a:t>Data-flow/RTL-level modeling using Verilog</a:t>
            </a:r>
            <a:endParaRPr lang="en-SE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7ABA4-9B64-F841-B0A3-66558751B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2D340-38DE-3E44-9BD5-21478F716978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FF5C6-D544-2D46-AD84-0E4C3E21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5479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937F83-2FED-4889-BB1F-619671D903F8}"/>
              </a:ext>
            </a:extLst>
          </p:cNvPr>
          <p:cNvGrpSpPr/>
          <p:nvPr/>
        </p:nvGrpSpPr>
        <p:grpSpPr>
          <a:xfrm>
            <a:off x="6991350" y="1894204"/>
            <a:ext cx="4362450" cy="4791075"/>
            <a:chOff x="7162800" y="1385888"/>
            <a:chExt cx="4362450" cy="47910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8751C39-F6E6-4545-ADDC-921716BAB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385888"/>
              <a:ext cx="43624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F2812D-CEF8-4EFB-B45B-9C545898D2A8}"/>
                </a:ext>
              </a:extLst>
            </p:cNvPr>
            <p:cNvSpPr txBox="1"/>
            <p:nvPr/>
          </p:nvSpPr>
          <p:spPr>
            <a:xfrm>
              <a:off x="7848600" y="139461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586E51-026F-41F1-8E5E-12DBF089BB3F}"/>
                </a:ext>
              </a:extLst>
            </p:cNvPr>
            <p:cNvSpPr txBox="1"/>
            <p:nvPr/>
          </p:nvSpPr>
          <p:spPr>
            <a:xfrm>
              <a:off x="7837656" y="187086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2B5B26-389F-4C69-B714-2FDC114F0876}"/>
                </a:ext>
              </a:extLst>
            </p:cNvPr>
            <p:cNvSpPr txBox="1"/>
            <p:nvPr/>
          </p:nvSpPr>
          <p:spPr>
            <a:xfrm>
              <a:off x="7848600" y="257536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6E95C4-4E51-4C82-8D9B-B7157DDE70BC}"/>
                </a:ext>
              </a:extLst>
            </p:cNvPr>
            <p:cNvSpPr txBox="1"/>
            <p:nvPr/>
          </p:nvSpPr>
          <p:spPr>
            <a:xfrm>
              <a:off x="7837656" y="305161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584D4-E26C-4EAC-8B84-88EA3E084F5E}"/>
                </a:ext>
              </a:extLst>
            </p:cNvPr>
            <p:cNvSpPr txBox="1"/>
            <p:nvPr/>
          </p:nvSpPr>
          <p:spPr>
            <a:xfrm>
              <a:off x="7859544" y="371524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766F9-EC19-4F9E-BC48-3F7F3EDE96B5}"/>
                </a:ext>
              </a:extLst>
            </p:cNvPr>
            <p:cNvSpPr txBox="1"/>
            <p:nvPr/>
          </p:nvSpPr>
          <p:spPr>
            <a:xfrm>
              <a:off x="7848600" y="419149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E4C8D1-95E9-4B07-B721-2991ACEDA641}"/>
                </a:ext>
              </a:extLst>
            </p:cNvPr>
            <p:cNvSpPr txBox="1"/>
            <p:nvPr/>
          </p:nvSpPr>
          <p:spPr>
            <a:xfrm>
              <a:off x="7859544" y="48551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FA7778-79DF-4297-919B-D90A70BA5F0A}"/>
                </a:ext>
              </a:extLst>
            </p:cNvPr>
            <p:cNvSpPr txBox="1"/>
            <p:nvPr/>
          </p:nvSpPr>
          <p:spPr>
            <a:xfrm>
              <a:off x="7848600" y="533138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6D75A5-6D0A-4091-9307-158A07129D3C}"/>
                </a:ext>
              </a:extLst>
            </p:cNvPr>
            <p:cNvSpPr txBox="1"/>
            <p:nvPr/>
          </p:nvSpPr>
          <p:spPr>
            <a:xfrm>
              <a:off x="8915400" y="24684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48E374-9166-4DB3-BC54-8F7E5014C733}"/>
                </a:ext>
              </a:extLst>
            </p:cNvPr>
            <p:cNvSpPr txBox="1"/>
            <p:nvPr/>
          </p:nvSpPr>
          <p:spPr>
            <a:xfrm>
              <a:off x="8904456" y="294469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C46F6-6335-4148-A711-E8CD2B0A3B38}"/>
                </a:ext>
              </a:extLst>
            </p:cNvPr>
            <p:cNvSpPr txBox="1"/>
            <p:nvPr/>
          </p:nvSpPr>
          <p:spPr>
            <a:xfrm>
              <a:off x="8904456" y="37224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28518E-D788-49A6-B7DD-AF9E50DA08EF}"/>
                </a:ext>
              </a:extLst>
            </p:cNvPr>
            <p:cNvSpPr txBox="1"/>
            <p:nvPr/>
          </p:nvSpPr>
          <p:spPr>
            <a:xfrm>
              <a:off x="8893512" y="41987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54813F-01DC-4174-A8DA-2A53313839C4}"/>
                </a:ext>
              </a:extLst>
            </p:cNvPr>
            <p:cNvSpPr txBox="1"/>
            <p:nvPr/>
          </p:nvSpPr>
          <p:spPr>
            <a:xfrm>
              <a:off x="9768597" y="30347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SE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A7BD7-4B6E-4982-9D09-91B51420F0E5}"/>
                </a:ext>
              </a:extLst>
            </p:cNvPr>
            <p:cNvSpPr txBox="1"/>
            <p:nvPr/>
          </p:nvSpPr>
          <p:spPr>
            <a:xfrm>
              <a:off x="9757653" y="351103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SE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2766BB-029C-48E4-A6AD-39E5A6B5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O</a:t>
            </a:r>
            <a:r>
              <a:rPr lang="en-US" baseline="-25000" dirty="0"/>
              <a:t>2 </a:t>
            </a:r>
            <a:r>
              <a:rPr lang="en-US" dirty="0"/>
              <a:t>in CLB2</a:t>
            </a:r>
            <a:endParaRPr lang="en-SE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5441AB-2CA7-42F5-BB34-C7AD68E04A36}"/>
              </a:ext>
            </a:extLst>
          </p:cNvPr>
          <p:cNvSpPr txBox="1"/>
          <p:nvPr/>
        </p:nvSpPr>
        <p:spPr>
          <a:xfrm>
            <a:off x="6949603" y="30882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01CDAF-A53D-42EC-85C1-78395D41C9D5}"/>
              </a:ext>
            </a:extLst>
          </p:cNvPr>
          <p:cNvSpPr txBox="1"/>
          <p:nvPr/>
        </p:nvSpPr>
        <p:spPr>
          <a:xfrm>
            <a:off x="6949603" y="35645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3BC492-026B-45AF-99AE-5831EC9F58FA}"/>
              </a:ext>
            </a:extLst>
          </p:cNvPr>
          <p:cNvSpPr txBox="1"/>
          <p:nvPr/>
        </p:nvSpPr>
        <p:spPr>
          <a:xfrm>
            <a:off x="6949603" y="42258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F85402-91B2-40B1-9405-C5756B2D2861}"/>
              </a:ext>
            </a:extLst>
          </p:cNvPr>
          <p:cNvSpPr txBox="1"/>
          <p:nvPr/>
        </p:nvSpPr>
        <p:spPr>
          <a:xfrm>
            <a:off x="6949603" y="47021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D4D5C4-2108-41C3-972E-699DE2C694B4}"/>
              </a:ext>
            </a:extLst>
          </p:cNvPr>
          <p:cNvSpPr txBox="1"/>
          <p:nvPr/>
        </p:nvSpPr>
        <p:spPr>
          <a:xfrm>
            <a:off x="6949603" y="53634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E044EC-E4AD-4325-9F14-68073CD2837A}"/>
              </a:ext>
            </a:extLst>
          </p:cNvPr>
          <p:cNvSpPr txBox="1"/>
          <p:nvPr/>
        </p:nvSpPr>
        <p:spPr>
          <a:xfrm>
            <a:off x="6949603" y="58396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2641BE-95E5-4BD8-B940-8C0DEDC2796A}"/>
              </a:ext>
            </a:extLst>
          </p:cNvPr>
          <p:cNvSpPr txBox="1"/>
          <p:nvPr/>
        </p:nvSpPr>
        <p:spPr>
          <a:xfrm>
            <a:off x="6949603" y="19120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  <a:endParaRPr lang="en-SE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1EA72-0850-4C78-A64A-6DC3FBC44F4B}"/>
              </a:ext>
            </a:extLst>
          </p:cNvPr>
          <p:cNvSpPr txBox="1"/>
          <p:nvPr/>
        </p:nvSpPr>
        <p:spPr>
          <a:xfrm>
            <a:off x="6949603" y="23882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  <a:endParaRPr lang="en-SE" b="1" dirty="0">
              <a:solidFill>
                <a:srgbClr val="FF0000"/>
              </a:solidFill>
            </a:endParaRPr>
          </a:p>
        </p:txBody>
      </p:sp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id="{F738E8D2-0924-4025-A423-60CCDD5EA0C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58021"/>
          <a:ext cx="470416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832">
                  <a:extLst>
                    <a:ext uri="{9D8B030D-6E8A-4147-A177-3AD203B41FA5}">
                      <a16:colId xmlns:a16="http://schemas.microsoft.com/office/drawing/2014/main" val="3047862551"/>
                    </a:ext>
                  </a:extLst>
                </a:gridCol>
                <a:gridCol w="940832">
                  <a:extLst>
                    <a:ext uri="{9D8B030D-6E8A-4147-A177-3AD203B41FA5}">
                      <a16:colId xmlns:a16="http://schemas.microsoft.com/office/drawing/2014/main" val="678432219"/>
                    </a:ext>
                  </a:extLst>
                </a:gridCol>
                <a:gridCol w="940832">
                  <a:extLst>
                    <a:ext uri="{9D8B030D-6E8A-4147-A177-3AD203B41FA5}">
                      <a16:colId xmlns:a16="http://schemas.microsoft.com/office/drawing/2014/main" val="199536853"/>
                    </a:ext>
                  </a:extLst>
                </a:gridCol>
                <a:gridCol w="940832">
                  <a:extLst>
                    <a:ext uri="{9D8B030D-6E8A-4147-A177-3AD203B41FA5}">
                      <a16:colId xmlns:a16="http://schemas.microsoft.com/office/drawing/2014/main" val="3961475766"/>
                    </a:ext>
                  </a:extLst>
                </a:gridCol>
                <a:gridCol w="940832">
                  <a:extLst>
                    <a:ext uri="{9D8B030D-6E8A-4147-A177-3AD203B41FA5}">
                      <a16:colId xmlns:a16="http://schemas.microsoft.com/office/drawing/2014/main" val="2431410539"/>
                    </a:ext>
                  </a:extLst>
                </a:gridCol>
              </a:tblGrid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O2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09472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335207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838628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79453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50029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869112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24652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464086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0</a:t>
                      </a:r>
                      <a:endParaRPr lang="en-S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</a:t>
                      </a:r>
                      <a:endParaRPr lang="en-S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2695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49E0FF4-A843-4EAE-BA6E-C0D2600B42FC}"/>
              </a:ext>
            </a:extLst>
          </p:cNvPr>
          <p:cNvSpPr txBox="1"/>
          <p:nvPr/>
        </p:nvSpPr>
        <p:spPr>
          <a:xfrm>
            <a:off x="10881603" y="4034153"/>
            <a:ext cx="60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baseline="-25000" dirty="0">
                <a:solidFill>
                  <a:srgbClr val="FF0000"/>
                </a:solidFill>
              </a:rPr>
              <a:t>2</a:t>
            </a:r>
            <a:endParaRPr lang="en-SE" sz="1800" b="1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759D4A-A751-4FC5-977F-8302AB51CC3B}"/>
              </a:ext>
            </a:extLst>
          </p:cNvPr>
          <p:cNvSpPr txBox="1"/>
          <p:nvPr/>
        </p:nvSpPr>
        <p:spPr>
          <a:xfrm>
            <a:off x="7933271" y="1474747"/>
            <a:ext cx="2203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D4C4C"/>
                </a:solidFill>
                <a:effectLst/>
                <a:latin typeface="Arial" panose="020B0604020202020204" pitchFamily="34" charset="0"/>
              </a:rPr>
              <a:t>LUT in CLB2</a:t>
            </a:r>
            <a:endParaRPr lang="en-SE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E446104-9D5A-4991-86F4-3BA06F59EB7F}"/>
              </a:ext>
            </a:extLst>
          </p:cNvPr>
          <p:cNvSpPr/>
          <p:nvPr/>
        </p:nvSpPr>
        <p:spPr>
          <a:xfrm>
            <a:off x="4603804" y="1705123"/>
            <a:ext cx="958803" cy="5064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48E24-0CA4-3340-9EB0-2B6BC062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D506-28A3-E542-B690-C6E461637860}" type="datetime1">
              <a:rPr lang="sv-SE" smtClean="0"/>
              <a:t>2022-08-28</a:t>
            </a:fld>
            <a:endParaRPr lang="en-SE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1D609FF-6637-0C41-9F49-3D1E59EB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8793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4838-7B74-4DED-8037-2081BF0D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CLB1 and CLB2</a:t>
            </a:r>
            <a:endParaRPr lang="en-SE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48A585D-030E-49AC-96FE-3F8524FE2172}"/>
              </a:ext>
            </a:extLst>
          </p:cNvPr>
          <p:cNvGrpSpPr/>
          <p:nvPr/>
        </p:nvGrpSpPr>
        <p:grpSpPr>
          <a:xfrm>
            <a:off x="5027119" y="1834661"/>
            <a:ext cx="195349" cy="4308865"/>
            <a:chOff x="5243135" y="2430886"/>
            <a:chExt cx="166627" cy="250671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D06D78-D572-4AF1-96E7-9AC7EBD7B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135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C88DFF-8FD4-43C5-A72C-9B8B199D2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051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943F4E-71AE-43A2-83C9-50BA2E842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762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166EEA-AC3C-4DD5-9156-4E45B82D7D50}"/>
              </a:ext>
            </a:extLst>
          </p:cNvPr>
          <p:cNvGrpSpPr/>
          <p:nvPr/>
        </p:nvGrpSpPr>
        <p:grpSpPr>
          <a:xfrm>
            <a:off x="5019289" y="1980285"/>
            <a:ext cx="3099961" cy="1058665"/>
            <a:chOff x="5006537" y="1690688"/>
            <a:chExt cx="6424955" cy="21941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5A627F-4838-4993-84CD-814637A05E24}"/>
                </a:ext>
              </a:extLst>
            </p:cNvPr>
            <p:cNvGrpSpPr/>
            <p:nvPr/>
          </p:nvGrpSpPr>
          <p:grpSpPr>
            <a:xfrm>
              <a:off x="5707774" y="1690688"/>
              <a:ext cx="5723718" cy="2194180"/>
              <a:chOff x="4610099" y="2577845"/>
              <a:chExt cx="7400119" cy="2651380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CD077556-4178-45B9-9130-059793298A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0099" y="2577845"/>
                <a:ext cx="7400119" cy="2651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33EC866-354C-4D40-8585-41E457135020}"/>
                  </a:ext>
                </a:extLst>
              </p:cNvPr>
              <p:cNvSpPr/>
              <p:nvPr/>
            </p:nvSpPr>
            <p:spPr>
              <a:xfrm>
                <a:off x="4924426" y="3930650"/>
                <a:ext cx="860424" cy="20637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2EBCD5-3D68-4C95-A70A-2DFC0C920985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7" y="2401142"/>
              <a:ext cx="11116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07F614F-1CA2-4DFB-A4C5-17FAAC937D64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7" y="2559892"/>
              <a:ext cx="11116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CD6DB5-92ED-41CB-9176-92A66548AC4F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7" y="2734517"/>
              <a:ext cx="11116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48AA4C4B-D757-48E7-B061-5DA8A9051881}"/>
              </a:ext>
            </a:extLst>
          </p:cNvPr>
          <p:cNvSpPr/>
          <p:nvPr/>
        </p:nvSpPr>
        <p:spPr>
          <a:xfrm>
            <a:off x="5000633" y="2295018"/>
            <a:ext cx="54769" cy="54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E0C397-E037-4582-9FC2-B2B8E8F31E12}"/>
              </a:ext>
            </a:extLst>
          </p:cNvPr>
          <p:cNvSpPr/>
          <p:nvPr/>
        </p:nvSpPr>
        <p:spPr>
          <a:xfrm>
            <a:off x="5091651" y="2369959"/>
            <a:ext cx="54769" cy="54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4D918C-A4CB-4FC5-B7CB-E8743360FC89}"/>
              </a:ext>
            </a:extLst>
          </p:cNvPr>
          <p:cNvSpPr/>
          <p:nvPr/>
        </p:nvSpPr>
        <p:spPr>
          <a:xfrm>
            <a:off x="5193039" y="2454179"/>
            <a:ext cx="54769" cy="54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58A583F-6EA1-46D9-80E3-640176EE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1899" cy="4667250"/>
          </a:xfrm>
        </p:spPr>
        <p:txBody>
          <a:bodyPr>
            <a:normAutofit/>
          </a:bodyPr>
          <a:lstStyle/>
          <a:p>
            <a:r>
              <a:rPr lang="en-US" sz="3200" dirty="0"/>
              <a:t>Connecting CLBs can only be done using the </a:t>
            </a:r>
            <a:r>
              <a:rPr lang="en-US" sz="3200" dirty="0">
                <a:solidFill>
                  <a:srgbClr val="FF0000"/>
                </a:solidFill>
              </a:rPr>
              <a:t>programmable interconnect</a:t>
            </a:r>
            <a:r>
              <a:rPr lang="en-US" sz="3200" dirty="0"/>
              <a:t>, which resides </a:t>
            </a:r>
            <a:r>
              <a:rPr lang="en-US" sz="3200" dirty="0">
                <a:solidFill>
                  <a:srgbClr val="FF0000"/>
                </a:solidFill>
              </a:rPr>
              <a:t>outside</a:t>
            </a:r>
            <a:r>
              <a:rPr lang="en-US" sz="3200" dirty="0"/>
              <a:t> the CLBs.</a:t>
            </a:r>
          </a:p>
          <a:p>
            <a:endParaRPr lang="en-SE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FDF407-AE98-420E-A89D-681A2E3FA690}"/>
              </a:ext>
            </a:extLst>
          </p:cNvPr>
          <p:cNvGrpSpPr/>
          <p:nvPr/>
        </p:nvGrpSpPr>
        <p:grpSpPr>
          <a:xfrm>
            <a:off x="5019289" y="3366116"/>
            <a:ext cx="3099961" cy="1058665"/>
            <a:chOff x="5006537" y="1690688"/>
            <a:chExt cx="6424955" cy="219418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4D62BEE-EBAD-477B-BE67-44316DBEF797}"/>
                </a:ext>
              </a:extLst>
            </p:cNvPr>
            <p:cNvGrpSpPr/>
            <p:nvPr/>
          </p:nvGrpSpPr>
          <p:grpSpPr>
            <a:xfrm>
              <a:off x="5707774" y="1690688"/>
              <a:ext cx="5723718" cy="2194180"/>
              <a:chOff x="4610099" y="2577845"/>
              <a:chExt cx="7400119" cy="2651380"/>
            </a:xfrm>
          </p:grpSpPr>
          <p:pic>
            <p:nvPicPr>
              <p:cNvPr id="49" name="Picture 2">
                <a:extLst>
                  <a:ext uri="{FF2B5EF4-FFF2-40B4-BE49-F238E27FC236}">
                    <a16:creationId xmlns:a16="http://schemas.microsoft.com/office/drawing/2014/main" id="{B23C5AA4-BE20-45AB-B7F7-A253F3C1B2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0099" y="2577845"/>
                <a:ext cx="7400119" cy="2651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0395C93-0A17-4B07-9488-151AD93AF8D2}"/>
                  </a:ext>
                </a:extLst>
              </p:cNvPr>
              <p:cNvSpPr/>
              <p:nvPr/>
            </p:nvSpPr>
            <p:spPr>
              <a:xfrm>
                <a:off x="4924426" y="3930650"/>
                <a:ext cx="860424" cy="20637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AA9D324-3DC6-4EAA-9180-C720F005AC63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7" y="2401142"/>
              <a:ext cx="11116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517DFF-10C3-4F69-A5A7-8DB297CAF908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7" y="2559892"/>
              <a:ext cx="11116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F941CBE-588B-47D5-B2F2-C7E6195B13AF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7" y="2734517"/>
              <a:ext cx="11116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AF0CA6C-5818-40CA-BCDF-9FAFB9C9C32E}"/>
              </a:ext>
            </a:extLst>
          </p:cNvPr>
          <p:cNvGrpSpPr/>
          <p:nvPr/>
        </p:nvGrpSpPr>
        <p:grpSpPr>
          <a:xfrm>
            <a:off x="8455576" y="1980285"/>
            <a:ext cx="3029611" cy="1058665"/>
            <a:chOff x="5152344" y="1690688"/>
            <a:chExt cx="6279148" cy="219418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9C3A970-7B49-4833-89B7-3A9402C11436}"/>
                </a:ext>
              </a:extLst>
            </p:cNvPr>
            <p:cNvGrpSpPr/>
            <p:nvPr/>
          </p:nvGrpSpPr>
          <p:grpSpPr>
            <a:xfrm>
              <a:off x="5707774" y="1690688"/>
              <a:ext cx="5723718" cy="2194180"/>
              <a:chOff x="4610099" y="2577845"/>
              <a:chExt cx="7400119" cy="2651380"/>
            </a:xfrm>
          </p:grpSpPr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455DF866-DAB7-4CE7-B7E5-EA3F9B2F4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0099" y="2577845"/>
                <a:ext cx="7400119" cy="2651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D15B2296-D5A6-4E07-AD7A-E5A57577A52A}"/>
                  </a:ext>
                </a:extLst>
              </p:cNvPr>
              <p:cNvSpPr/>
              <p:nvPr/>
            </p:nvSpPr>
            <p:spPr>
              <a:xfrm>
                <a:off x="4924426" y="3930650"/>
                <a:ext cx="860424" cy="20637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1FBA4A9-6F86-447C-A7AC-F9BD0C873AE7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44" y="2401141"/>
              <a:ext cx="9658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F473152-B4A7-4430-881C-1F33DCC819D8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44" y="2559891"/>
              <a:ext cx="9658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1FA753E-10F9-49F8-9B78-4E7BD31175E9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44" y="2734518"/>
              <a:ext cx="9658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225BFC-A899-4CA4-BCB3-8D233E4BAAE5}"/>
              </a:ext>
            </a:extLst>
          </p:cNvPr>
          <p:cNvGrpSpPr/>
          <p:nvPr/>
        </p:nvGrpSpPr>
        <p:grpSpPr>
          <a:xfrm>
            <a:off x="8455576" y="3366116"/>
            <a:ext cx="3029611" cy="1058665"/>
            <a:chOff x="5152344" y="1690688"/>
            <a:chExt cx="6279148" cy="219418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C9BD8D6-7F86-4FCC-8F30-89F758BB4728}"/>
                </a:ext>
              </a:extLst>
            </p:cNvPr>
            <p:cNvGrpSpPr/>
            <p:nvPr/>
          </p:nvGrpSpPr>
          <p:grpSpPr>
            <a:xfrm>
              <a:off x="5707774" y="1690688"/>
              <a:ext cx="5723718" cy="2194180"/>
              <a:chOff x="4610099" y="2577845"/>
              <a:chExt cx="7400119" cy="2651380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0CAB6A4D-1B72-4B58-9F4A-E834F05220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0099" y="2577845"/>
                <a:ext cx="7400119" cy="2651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4D0E5D5-C4CA-46E3-A88F-17B39799CCDC}"/>
                  </a:ext>
                </a:extLst>
              </p:cNvPr>
              <p:cNvSpPr/>
              <p:nvPr/>
            </p:nvSpPr>
            <p:spPr>
              <a:xfrm>
                <a:off x="4924426" y="3930650"/>
                <a:ext cx="860424" cy="20637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B287E6-9D14-43A4-9DBF-3575092CBD65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44" y="2401141"/>
              <a:ext cx="9658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C0FA24-9E76-40C1-B940-1FCC9F8BFE7F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44" y="2559891"/>
              <a:ext cx="9658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6D63290-8C47-4266-908C-0D3BEF60A1F5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44" y="2734518"/>
              <a:ext cx="9658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992F9A-6020-4497-92DF-9BC4286238F5}"/>
              </a:ext>
            </a:extLst>
          </p:cNvPr>
          <p:cNvGrpSpPr/>
          <p:nvPr/>
        </p:nvGrpSpPr>
        <p:grpSpPr>
          <a:xfrm>
            <a:off x="5019289" y="4751217"/>
            <a:ext cx="3099961" cy="1058665"/>
            <a:chOff x="5006537" y="1690688"/>
            <a:chExt cx="6424955" cy="21941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81DB576-E399-44DA-8063-45A0A6D838D6}"/>
                </a:ext>
              </a:extLst>
            </p:cNvPr>
            <p:cNvGrpSpPr/>
            <p:nvPr/>
          </p:nvGrpSpPr>
          <p:grpSpPr>
            <a:xfrm>
              <a:off x="5707774" y="1690688"/>
              <a:ext cx="5723718" cy="2194180"/>
              <a:chOff x="4610099" y="2577845"/>
              <a:chExt cx="7400119" cy="2651380"/>
            </a:xfrm>
          </p:grpSpPr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9227F92E-D62D-439A-A5D4-4B0370704C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0099" y="2577845"/>
                <a:ext cx="7400119" cy="2651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E77E970-6018-401C-933E-0607AE97F169}"/>
                  </a:ext>
                </a:extLst>
              </p:cNvPr>
              <p:cNvSpPr/>
              <p:nvPr/>
            </p:nvSpPr>
            <p:spPr>
              <a:xfrm>
                <a:off x="4924426" y="3930650"/>
                <a:ext cx="860424" cy="20637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7EDC4A8-D14C-48CF-B8A9-50BA76DE4D89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7" y="2401142"/>
              <a:ext cx="11116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198B7A-197B-46F3-8BE6-90FDDDC6770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7" y="2559892"/>
              <a:ext cx="11116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27477B6-5C0D-4A4F-A8B0-329A0CDE9DBC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7" y="2734517"/>
              <a:ext cx="11116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9F76B4-20DA-4BB2-A8CD-E01E2325DFA7}"/>
              </a:ext>
            </a:extLst>
          </p:cNvPr>
          <p:cNvGrpSpPr/>
          <p:nvPr/>
        </p:nvGrpSpPr>
        <p:grpSpPr>
          <a:xfrm>
            <a:off x="8455576" y="4751217"/>
            <a:ext cx="3029611" cy="1058665"/>
            <a:chOff x="5152344" y="1690688"/>
            <a:chExt cx="6279148" cy="219418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7268958-D93A-4E9D-9AFA-700F2FF71253}"/>
                </a:ext>
              </a:extLst>
            </p:cNvPr>
            <p:cNvGrpSpPr/>
            <p:nvPr/>
          </p:nvGrpSpPr>
          <p:grpSpPr>
            <a:xfrm>
              <a:off x="5707774" y="1690688"/>
              <a:ext cx="5723718" cy="2194180"/>
              <a:chOff x="4610099" y="2577845"/>
              <a:chExt cx="7400119" cy="2651380"/>
            </a:xfrm>
          </p:grpSpPr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52F4AF26-FD24-4C13-A68F-F584BA7FB4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0099" y="2577845"/>
                <a:ext cx="7400119" cy="2651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AA60ACE-D223-4A3E-A3AA-49EFEF44E128}"/>
                  </a:ext>
                </a:extLst>
              </p:cNvPr>
              <p:cNvSpPr/>
              <p:nvPr/>
            </p:nvSpPr>
            <p:spPr>
              <a:xfrm>
                <a:off x="4924426" y="3930650"/>
                <a:ext cx="860424" cy="20637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A797FFA-A093-4C3A-9CBA-99681BEAD9EE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44" y="2401141"/>
              <a:ext cx="9658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309252-2FEA-4B5D-819A-F749F6EBBE3B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44" y="2559891"/>
              <a:ext cx="9658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2DBB182-67DF-4B45-9AC5-F675D6B2F527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44" y="2734518"/>
              <a:ext cx="9658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0B44732-C263-47CC-BCDE-477B15DF2FB4}"/>
              </a:ext>
            </a:extLst>
          </p:cNvPr>
          <p:cNvGrpSpPr/>
          <p:nvPr/>
        </p:nvGrpSpPr>
        <p:grpSpPr>
          <a:xfrm>
            <a:off x="8455576" y="1834661"/>
            <a:ext cx="195349" cy="4308865"/>
            <a:chOff x="5243135" y="2430886"/>
            <a:chExt cx="166627" cy="2506718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0C8883B-616D-4D78-9245-228876433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135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6C4C228-5144-4FE1-8DFC-FACFF2C86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051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C71E8B1-B451-494D-BAA2-107FE1886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762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BBE01DD-B9E3-4B7D-9325-A70A1F19194A}"/>
              </a:ext>
            </a:extLst>
          </p:cNvPr>
          <p:cNvGrpSpPr/>
          <p:nvPr/>
        </p:nvGrpSpPr>
        <p:grpSpPr>
          <a:xfrm rot="16200000">
            <a:off x="8199133" y="-308233"/>
            <a:ext cx="195349" cy="7039712"/>
            <a:chOff x="5243135" y="2430886"/>
            <a:chExt cx="166627" cy="250671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19CD9E4-763C-4AE1-BD8D-CD07904B3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135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7C2F918-EFC2-45C0-9F78-8943CC50E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051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7F937F9-E995-4ABF-8C16-4890BAE0F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762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D18DB88-768C-44A5-BF24-B499D4F5C432}"/>
              </a:ext>
            </a:extLst>
          </p:cNvPr>
          <p:cNvGrpSpPr/>
          <p:nvPr/>
        </p:nvGrpSpPr>
        <p:grpSpPr>
          <a:xfrm rot="16200000">
            <a:off x="8199134" y="1079193"/>
            <a:ext cx="195349" cy="7039712"/>
            <a:chOff x="5243135" y="2430886"/>
            <a:chExt cx="166627" cy="2506718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7220FE-2A12-487A-ACF9-72C25CD21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135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725C836-7094-4891-9837-9FFFCA36B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051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346D0B9-06E3-4CF7-B6F1-10E416FE7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762" y="2430886"/>
              <a:ext cx="0" cy="25067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9C9B117-8F3B-4DC9-9BF6-497F8A949D3E}"/>
              </a:ext>
            </a:extLst>
          </p:cNvPr>
          <p:cNvSpPr txBox="1"/>
          <p:nvPr/>
        </p:nvSpPr>
        <p:spPr>
          <a:xfrm>
            <a:off x="7879979" y="1690688"/>
            <a:ext cx="446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</a:t>
            </a:r>
            <a:r>
              <a:rPr lang="en-US" sz="1200" b="1" baseline="-25000" dirty="0">
                <a:solidFill>
                  <a:srgbClr val="FF0000"/>
                </a:solidFill>
              </a:rPr>
              <a:t>1</a:t>
            </a:r>
            <a:endParaRPr lang="en-SE" sz="1200" b="1" baseline="-250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BCC9C-914C-437C-BB61-5FF696E43DCA}"/>
              </a:ext>
            </a:extLst>
          </p:cNvPr>
          <p:cNvSpPr txBox="1"/>
          <p:nvPr/>
        </p:nvSpPr>
        <p:spPr>
          <a:xfrm>
            <a:off x="8070158" y="1580737"/>
            <a:ext cx="4682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</a:t>
            </a:r>
            <a:r>
              <a:rPr lang="en-US" sz="1200" b="1" baseline="-25000" dirty="0">
                <a:solidFill>
                  <a:srgbClr val="FF0000"/>
                </a:solidFill>
              </a:rPr>
              <a:t>2</a:t>
            </a:r>
            <a:endParaRPr lang="en-SE" sz="1200" b="1" baseline="-25000" dirty="0">
              <a:solidFill>
                <a:srgbClr val="FF0000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024AEF-D653-4237-B7D8-735812F59111}"/>
              </a:ext>
            </a:extLst>
          </p:cNvPr>
          <p:cNvSpPr/>
          <p:nvPr/>
        </p:nvSpPr>
        <p:spPr>
          <a:xfrm>
            <a:off x="5000633" y="3683205"/>
            <a:ext cx="54769" cy="54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2FC48A9-F02A-45E0-9CA5-2E6178CA8346}"/>
              </a:ext>
            </a:extLst>
          </p:cNvPr>
          <p:cNvSpPr/>
          <p:nvPr/>
        </p:nvSpPr>
        <p:spPr>
          <a:xfrm>
            <a:off x="5091651" y="3758146"/>
            <a:ext cx="54769" cy="54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B73E33D-4188-44C2-951D-EC4A3D62EF21}"/>
              </a:ext>
            </a:extLst>
          </p:cNvPr>
          <p:cNvSpPr/>
          <p:nvPr/>
        </p:nvSpPr>
        <p:spPr>
          <a:xfrm>
            <a:off x="5193039" y="3842366"/>
            <a:ext cx="54769" cy="54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1207634-9006-401D-966C-4E92A4572CE6}"/>
              </a:ext>
            </a:extLst>
          </p:cNvPr>
          <p:cNvGrpSpPr/>
          <p:nvPr/>
        </p:nvGrpSpPr>
        <p:grpSpPr>
          <a:xfrm>
            <a:off x="8165785" y="1834661"/>
            <a:ext cx="195349" cy="4308865"/>
            <a:chOff x="5243135" y="2430886"/>
            <a:chExt cx="166627" cy="2506718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4C6D0B3-6657-42F3-B448-7CEDAC660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135" y="2430886"/>
              <a:ext cx="0" cy="25067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B080955-3033-4EA7-ADA4-394C5195E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051" y="2430886"/>
              <a:ext cx="0" cy="25067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210D28C-DB04-4B8B-B378-8ED412912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762" y="2430886"/>
              <a:ext cx="0" cy="25067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BC55523-7CF7-4BA2-8E1C-C8E87238652C}"/>
              </a:ext>
            </a:extLst>
          </p:cNvPr>
          <p:cNvCxnSpPr>
            <a:cxnSpLocks/>
          </p:cNvCxnSpPr>
          <p:nvPr/>
        </p:nvCxnSpPr>
        <p:spPr>
          <a:xfrm flipH="1">
            <a:off x="7866536" y="2434929"/>
            <a:ext cx="310871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5008D2C6-195D-48F2-B1CD-CB7C1C0786DF}"/>
              </a:ext>
            </a:extLst>
          </p:cNvPr>
          <p:cNvSpPr/>
          <p:nvPr/>
        </p:nvSpPr>
        <p:spPr>
          <a:xfrm>
            <a:off x="8137650" y="2409738"/>
            <a:ext cx="54769" cy="5476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76E8232-DF4E-403D-B781-C54C688832CD}"/>
              </a:ext>
            </a:extLst>
          </p:cNvPr>
          <p:cNvCxnSpPr>
            <a:cxnSpLocks/>
          </p:cNvCxnSpPr>
          <p:nvPr/>
        </p:nvCxnSpPr>
        <p:spPr>
          <a:xfrm flipH="1">
            <a:off x="7866536" y="3812788"/>
            <a:ext cx="40429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DFD1A270-2537-4362-AB2C-EFC9D537272D}"/>
              </a:ext>
            </a:extLst>
          </p:cNvPr>
          <p:cNvSpPr/>
          <p:nvPr/>
        </p:nvSpPr>
        <p:spPr>
          <a:xfrm>
            <a:off x="8231074" y="3787597"/>
            <a:ext cx="54769" cy="5476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1130477-0FCE-4723-9339-3EEFCD748C16}"/>
              </a:ext>
            </a:extLst>
          </p:cNvPr>
          <p:cNvGrpSpPr/>
          <p:nvPr/>
        </p:nvGrpSpPr>
        <p:grpSpPr>
          <a:xfrm>
            <a:off x="11523907" y="1834661"/>
            <a:ext cx="195349" cy="4308865"/>
            <a:chOff x="5243135" y="2430886"/>
            <a:chExt cx="166627" cy="2506718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FD1A588-D2D9-437D-B8B1-2F53DF0EC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135" y="2430886"/>
              <a:ext cx="0" cy="25067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527ECE2-7FE9-4EAA-9CDC-4D5068695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051" y="2430886"/>
              <a:ext cx="0" cy="25067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C44FBA-36DF-4BAB-B92A-C2B474C46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762" y="2430886"/>
              <a:ext cx="0" cy="25067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DE073735-AB64-4E6F-8FDD-01F1214E10BB}"/>
              </a:ext>
            </a:extLst>
          </p:cNvPr>
          <p:cNvSpPr txBox="1"/>
          <p:nvPr/>
        </p:nvSpPr>
        <p:spPr>
          <a:xfrm>
            <a:off x="4820993" y="1616726"/>
            <a:ext cx="6671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A B C</a:t>
            </a:r>
            <a:endParaRPr lang="en-SE" sz="1200" b="1" baseline="-25000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BD3A308-3BCA-437E-A9A9-475A29DB7FF0}"/>
              </a:ext>
            </a:extLst>
          </p:cNvPr>
          <p:cNvSpPr txBox="1"/>
          <p:nvPr/>
        </p:nvSpPr>
        <p:spPr>
          <a:xfrm>
            <a:off x="6845575" y="4090393"/>
            <a:ext cx="84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CLB2</a:t>
            </a:r>
            <a:endParaRPr lang="en-SE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B52CC3A-92DE-4918-A780-03C4DDE4DC3E}"/>
              </a:ext>
            </a:extLst>
          </p:cNvPr>
          <p:cNvSpPr txBox="1"/>
          <p:nvPr/>
        </p:nvSpPr>
        <p:spPr>
          <a:xfrm>
            <a:off x="6845575" y="2710164"/>
            <a:ext cx="84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CLB1</a:t>
            </a:r>
            <a:endParaRPr lang="en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D792E5-A2B9-8440-9798-1DC035D1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EA90-661C-4E41-983F-B52B620ACA7C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EF207-4D52-DC40-8417-89CFA9B5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91720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D4D3-824B-4F07-97D5-DCF76388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- </a:t>
            </a:r>
            <a:r>
              <a:rPr lang="en-US" sz="4400" dirty="0"/>
              <a:t>programmable interconnect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87BF-555B-4DEB-9CB1-271BB29C5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5347" cy="4351338"/>
          </a:xfrm>
        </p:spPr>
        <p:txBody>
          <a:bodyPr/>
          <a:lstStyle/>
          <a:p>
            <a:r>
              <a:rPr lang="en-US" dirty="0"/>
              <a:t>Programmable </a:t>
            </a:r>
            <a:r>
              <a:rPr lang="en-US" b="1" dirty="0"/>
              <a:t>switch matrices </a:t>
            </a:r>
            <a:r>
              <a:rPr lang="en-US" dirty="0"/>
              <a:t>(PSMs)</a:t>
            </a:r>
          </a:p>
          <a:p>
            <a:r>
              <a:rPr lang="en-US" dirty="0"/>
              <a:t>Connecting CLBs </a:t>
            </a:r>
          </a:p>
          <a:p>
            <a:r>
              <a:rPr lang="en-US" dirty="0"/>
              <a:t>Are reconfigurable themselves!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7BA54-2416-48B5-8EFF-61C0193A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9" y="4270343"/>
            <a:ext cx="1642842" cy="21325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C43A7-2BFE-48C8-B841-702B05B9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534" y="1690688"/>
            <a:ext cx="5602664" cy="4902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A74E3-B25E-440F-8C16-5272A6E66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45" y="1428667"/>
            <a:ext cx="5804193" cy="29706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9A7B68-AB0B-44A6-83BC-3651234212AF}"/>
              </a:ext>
            </a:extLst>
          </p:cNvPr>
          <p:cNvCxnSpPr>
            <a:cxnSpLocks/>
          </p:cNvCxnSpPr>
          <p:nvPr/>
        </p:nvCxnSpPr>
        <p:spPr>
          <a:xfrm flipH="1" flipV="1">
            <a:off x="5193545" y="4426744"/>
            <a:ext cx="1349146" cy="2240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6E30AA-1783-453C-A72D-2D9E1357CD36}"/>
              </a:ext>
            </a:extLst>
          </p:cNvPr>
          <p:cNvCxnSpPr>
            <a:cxnSpLocks/>
          </p:cNvCxnSpPr>
          <p:nvPr/>
        </p:nvCxnSpPr>
        <p:spPr>
          <a:xfrm flipH="1">
            <a:off x="7273805" y="4399317"/>
            <a:ext cx="3723933" cy="251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F290A-BE54-0342-B6EB-9A4C139D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3B38-35FE-554B-AAA0-8CB0F7B55AF7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29483D-D625-1A45-AAD9-5890A51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523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D9AD-E1CD-4B2A-9C0E-29995AAD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matrix interconnect point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FF747-A31C-45B5-B265-CF4CD614B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With a 6-bit memory bitfield, 6 switched can be controlled at one intersection. Hence, all connection possibilities can be achieved.</a:t>
            </a:r>
            <a:endParaRPr lang="en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E9D24-6AA2-48EB-8696-E4F58223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40" y="1989241"/>
            <a:ext cx="4621851" cy="4220782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64AF08E0-AE1A-4A95-BC7F-45602A549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87798"/>
              </p:ext>
            </p:extLst>
          </p:nvPr>
        </p:nvGraphicFramePr>
        <p:xfrm>
          <a:off x="1188720" y="4001294"/>
          <a:ext cx="482346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66">
                  <a:extLst>
                    <a:ext uri="{9D8B030D-6E8A-4147-A177-3AD203B41FA5}">
                      <a16:colId xmlns:a16="http://schemas.microsoft.com/office/drawing/2014/main" val="2620611430"/>
                    </a:ext>
                  </a:extLst>
                </a:gridCol>
                <a:gridCol w="689066">
                  <a:extLst>
                    <a:ext uri="{9D8B030D-6E8A-4147-A177-3AD203B41FA5}">
                      <a16:colId xmlns:a16="http://schemas.microsoft.com/office/drawing/2014/main" val="4255825660"/>
                    </a:ext>
                  </a:extLst>
                </a:gridCol>
                <a:gridCol w="689066">
                  <a:extLst>
                    <a:ext uri="{9D8B030D-6E8A-4147-A177-3AD203B41FA5}">
                      <a16:colId xmlns:a16="http://schemas.microsoft.com/office/drawing/2014/main" val="4042034416"/>
                    </a:ext>
                  </a:extLst>
                </a:gridCol>
                <a:gridCol w="689066">
                  <a:extLst>
                    <a:ext uri="{9D8B030D-6E8A-4147-A177-3AD203B41FA5}">
                      <a16:colId xmlns:a16="http://schemas.microsoft.com/office/drawing/2014/main" val="1740378605"/>
                    </a:ext>
                  </a:extLst>
                </a:gridCol>
                <a:gridCol w="689066">
                  <a:extLst>
                    <a:ext uri="{9D8B030D-6E8A-4147-A177-3AD203B41FA5}">
                      <a16:colId xmlns:a16="http://schemas.microsoft.com/office/drawing/2014/main" val="2880376539"/>
                    </a:ext>
                  </a:extLst>
                </a:gridCol>
                <a:gridCol w="689066">
                  <a:extLst>
                    <a:ext uri="{9D8B030D-6E8A-4147-A177-3AD203B41FA5}">
                      <a16:colId xmlns:a16="http://schemas.microsoft.com/office/drawing/2014/main" val="380391349"/>
                    </a:ext>
                  </a:extLst>
                </a:gridCol>
                <a:gridCol w="689066">
                  <a:extLst>
                    <a:ext uri="{9D8B030D-6E8A-4147-A177-3AD203B41FA5}">
                      <a16:colId xmlns:a16="http://schemas.microsoft.com/office/drawing/2014/main" val="2689217154"/>
                    </a:ext>
                  </a:extLst>
                </a:gridCol>
              </a:tblGrid>
              <a:tr h="362608">
                <a:tc>
                  <a:txBody>
                    <a:bodyPr/>
                    <a:lstStyle/>
                    <a:p>
                      <a:r>
                        <a:rPr lang="en-US" dirty="0"/>
                        <a:t>M0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M5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59039"/>
                  </a:ext>
                </a:extLst>
              </a:tr>
              <a:tr h="36260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a-b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98699"/>
                  </a:ext>
                </a:extLst>
              </a:tr>
              <a:tr h="36260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b-d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253299"/>
                  </a:ext>
                </a:extLst>
              </a:tr>
              <a:tr h="36260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a-d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80550"/>
                  </a:ext>
                </a:extLst>
              </a:tr>
              <a:tr h="36260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a-c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429432"/>
                  </a:ext>
                </a:extLst>
              </a:tr>
              <a:tr h="36260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c-d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56368"/>
                  </a:ext>
                </a:extLst>
              </a:tr>
              <a:tr h="36260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b-d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2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D3F043C-045B-4B51-B8AF-926F8BF71507}"/>
              </a:ext>
            </a:extLst>
          </p:cNvPr>
          <p:cNvSpPr txBox="1"/>
          <p:nvPr/>
        </p:nvSpPr>
        <p:spPr>
          <a:xfrm>
            <a:off x="0" y="2644170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rgbClr val="FF0000"/>
                </a:solidFill>
              </a:rPr>
              <a:t>Write</a:t>
            </a:r>
            <a:r>
              <a:rPr lang="en-US" sz="4800" dirty="0">
                <a:solidFill>
                  <a:schemeClr val="tx1"/>
                </a:solidFill>
              </a:rPr>
              <a:t> into mem to </a:t>
            </a:r>
            <a:r>
              <a:rPr lang="en-US" sz="4800" dirty="0">
                <a:solidFill>
                  <a:srgbClr val="FF0000"/>
                </a:solidFill>
              </a:rPr>
              <a:t>reconfigure</a:t>
            </a:r>
            <a:r>
              <a:rPr lang="en-US" sz="4800" dirty="0">
                <a:solidFill>
                  <a:schemeClr val="tx1"/>
                </a:solidFill>
              </a:rPr>
              <a:t> connections.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AB9D-6C81-7C49-AAC2-524AA3688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0051-0A8C-7743-B038-9FC149B1B3CB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14F80-6DAF-7447-AB7A-564F95B0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3330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6E16-A168-488B-AC28-C57CF46D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– I/O blocks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3B566-5FF7-432E-93B6-E939D9FC5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97370" cy="4351338"/>
          </a:xfrm>
        </p:spPr>
        <p:txBody>
          <a:bodyPr>
            <a:normAutofit/>
          </a:bodyPr>
          <a:lstStyle/>
          <a:p>
            <a:r>
              <a:rPr lang="en-US" dirty="0"/>
              <a:t>Tri-state gate.</a:t>
            </a:r>
          </a:p>
          <a:p>
            <a:r>
              <a:rPr lang="en-US" dirty="0"/>
              <a:t>In the output mode, the </a:t>
            </a:r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/>
              <a:t> buffer is switched </a:t>
            </a:r>
            <a:r>
              <a:rPr lang="en-US" dirty="0">
                <a:solidFill>
                  <a:srgbClr val="FF0000"/>
                </a:solidFill>
              </a:rPr>
              <a:t>on</a:t>
            </a:r>
            <a:r>
              <a:rPr lang="en-US" dirty="0"/>
              <a:t> and the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buffer switched </a:t>
            </a:r>
            <a:r>
              <a:rPr lang="en-US" dirty="0">
                <a:solidFill>
                  <a:srgbClr val="FF0000"/>
                </a:solidFill>
              </a:rPr>
              <a:t>off</a:t>
            </a:r>
            <a:r>
              <a:rPr lang="en-US" dirty="0"/>
              <a:t>.</a:t>
            </a:r>
          </a:p>
          <a:p>
            <a:r>
              <a:rPr lang="en-US" dirty="0"/>
              <a:t>In the input mode, the </a:t>
            </a:r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/>
              <a:t> buffer is switched </a:t>
            </a:r>
            <a:r>
              <a:rPr lang="en-US" dirty="0">
                <a:solidFill>
                  <a:srgbClr val="FF0000"/>
                </a:solidFill>
              </a:rPr>
              <a:t>off</a:t>
            </a:r>
            <a:r>
              <a:rPr lang="en-US" dirty="0"/>
              <a:t> and the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buffer switched </a:t>
            </a:r>
            <a:r>
              <a:rPr lang="en-US" dirty="0">
                <a:solidFill>
                  <a:srgbClr val="FF0000"/>
                </a:solidFill>
              </a:rPr>
              <a:t>on</a:t>
            </a:r>
            <a:r>
              <a:rPr lang="en-US" dirty="0"/>
              <a:t>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FA9D4-AEC6-4257-B2AF-230B10FC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4276"/>
            <a:ext cx="1399293" cy="18547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53B5C-42A1-4674-B226-F35CB79F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17" y="3812581"/>
            <a:ext cx="5334594" cy="3045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6CEC86-2AE1-4F2E-A67B-B7D3F313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299" y="1389827"/>
            <a:ext cx="5907025" cy="222362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B099F-F5F4-AA4F-9E82-B009DFFD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80A9-F793-F546-B3EE-A07AC69C33EF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CEBF7-8891-F24F-A99D-56ED7347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4518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8C22-1A90-49A4-B18F-BF16684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– past and now</a:t>
            </a:r>
            <a:endParaRPr lang="en-S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5AFF98-9D16-41FE-81CF-EADAA6D743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122707"/>
              </p:ext>
            </p:extLst>
          </p:nvPr>
        </p:nvGraphicFramePr>
        <p:xfrm>
          <a:off x="838200" y="3370646"/>
          <a:ext cx="10515596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102898696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11125133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014330000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566794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Xilinx XC2064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Xilinx XCVU440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Xilinx Zynq 7Z007S</a:t>
                      </a:r>
                      <a:endParaRPr lang="en-S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48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 cells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4.4M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23K</a:t>
                      </a:r>
                      <a:endParaRPr lang="en-S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88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CLB Flip-Flops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5.0M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</a:t>
                      </a:r>
                      <a:endParaRPr lang="en-S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043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Block RAM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88.6Mb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1.8Mb</a:t>
                      </a:r>
                      <a:endParaRPr lang="en-S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15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DSP Slices 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2880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92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 Number of I/O Pins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1456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  <a:endParaRPr lang="en-S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8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Differential Multi-Gigabit Transceivers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  <a:endParaRPr lang="en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31254"/>
                  </a:ext>
                </a:extLst>
              </a:tr>
            </a:tbl>
          </a:graphicData>
        </a:graphic>
      </p:graphicFrame>
      <p:pic>
        <p:nvPicPr>
          <p:cNvPr id="7" name="Picture 2" descr="Xilinx XC2064 FPGA chip">
            <a:extLst>
              <a:ext uri="{FF2B5EF4-FFF2-40B4-BE49-F238E27FC236}">
                <a16:creationId xmlns:a16="http://schemas.microsoft.com/office/drawing/2014/main" id="{94C1844A-2733-47C0-9C02-AEE655AD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72" y="2074476"/>
            <a:ext cx="1933230" cy="64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XC7Z010-1CLG400C Xilinx Inc. | Integrerade kretsar (ICs) | DigiKey">
            <a:extLst>
              <a:ext uri="{FF2B5EF4-FFF2-40B4-BE49-F238E27FC236}">
                <a16:creationId xmlns:a16="http://schemas.microsoft.com/office/drawing/2014/main" id="{9C0BD35E-58AA-4823-AE09-1F82492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456" y="1449273"/>
            <a:ext cx="1597572" cy="15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Xilinx Virtex UltraScale XCVU440">
            <a:extLst>
              <a:ext uri="{FF2B5EF4-FFF2-40B4-BE49-F238E27FC236}">
                <a16:creationId xmlns:a16="http://schemas.microsoft.com/office/drawing/2014/main" id="{59257C14-AA1C-4882-874E-6CBC301B8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30377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1B76F2-44E1-4ED5-AFD9-13E5AA000DE6}"/>
              </a:ext>
            </a:extLst>
          </p:cNvPr>
          <p:cNvSpPr txBox="1"/>
          <p:nvPr/>
        </p:nvSpPr>
        <p:spPr>
          <a:xfrm>
            <a:off x="3909681" y="4259371"/>
            <a:ext cx="6992007" cy="181588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Still, compared to ASICs: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FPGAs require 20-35x </a:t>
            </a:r>
            <a:r>
              <a:rPr lang="en-US" sz="2800" dirty="0">
                <a:solidFill>
                  <a:srgbClr val="FF0000"/>
                </a:solidFill>
              </a:rPr>
              <a:t>more area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10x </a:t>
            </a:r>
            <a:r>
              <a:rPr lang="en-US" sz="2800" dirty="0">
                <a:solidFill>
                  <a:srgbClr val="FF0000"/>
                </a:solidFill>
              </a:rPr>
              <a:t>more power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But 3-4x </a:t>
            </a:r>
            <a:r>
              <a:rPr lang="en-US" sz="2800" dirty="0">
                <a:solidFill>
                  <a:srgbClr val="FF0000"/>
                </a:solidFill>
              </a:rPr>
              <a:t>slower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9BDD8-7268-44FC-8C8E-A713CCCF867D}"/>
              </a:ext>
            </a:extLst>
          </p:cNvPr>
          <p:cNvSpPr txBox="1"/>
          <p:nvPr/>
        </p:nvSpPr>
        <p:spPr>
          <a:xfrm>
            <a:off x="0" y="2644170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But FPGAs are </a:t>
            </a:r>
            <a:r>
              <a:rPr lang="en-US" sz="4800" dirty="0">
                <a:solidFill>
                  <a:srgbClr val="FF0000"/>
                </a:solidFill>
              </a:rPr>
              <a:t>cheap</a:t>
            </a:r>
            <a:r>
              <a:rPr lang="en-US" sz="4800" dirty="0">
                <a:solidFill>
                  <a:schemeClr val="tx1"/>
                </a:solidFill>
              </a:rPr>
              <a:t> and </a:t>
            </a:r>
            <a:r>
              <a:rPr lang="en-US" sz="4800" dirty="0">
                <a:solidFill>
                  <a:srgbClr val="FF0000"/>
                </a:solidFill>
              </a:rPr>
              <a:t>easy/quick </a:t>
            </a:r>
            <a:r>
              <a:rPr lang="en-US" sz="4800" dirty="0">
                <a:solidFill>
                  <a:schemeClr val="tx1"/>
                </a:solidFill>
              </a:rPr>
              <a:t>to do implementation!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BAADE-72C7-8846-8282-14B7BC8F2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41F7D-1DA5-1C45-8F67-EB4198AF58B4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C2133-3D6C-B749-8E18-63BB5E75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3616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FA2B-7F12-48E7-83A8-2610720C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MINIZED starter kit board</a:t>
            </a:r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785649-B51D-4F96-82EC-0EB5D415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368675"/>
            <a:ext cx="4978663" cy="5463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21C41-4E42-4C25-B3F1-00FFC99A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37" y="1368675"/>
            <a:ext cx="4978663" cy="53522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D68B95-72C0-4B18-9478-05BBB12B6152}"/>
              </a:ext>
            </a:extLst>
          </p:cNvPr>
          <p:cNvSpPr/>
          <p:nvPr/>
        </p:nvSpPr>
        <p:spPr>
          <a:xfrm>
            <a:off x="3562350" y="2657475"/>
            <a:ext cx="949325" cy="847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DBA8C-BEDB-4BBB-B71D-34D6384B4539}"/>
              </a:ext>
            </a:extLst>
          </p:cNvPr>
          <p:cNvSpPr txBox="1"/>
          <p:nvPr/>
        </p:nvSpPr>
        <p:spPr>
          <a:xfrm>
            <a:off x="3562350" y="2426643"/>
            <a:ext cx="524381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B050"/>
                </a:solidFill>
              </a:rPr>
              <a:t>Flash</a:t>
            </a:r>
            <a:endParaRPr lang="en-SE" sz="900" dirty="0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DAF516-8165-4FD7-B35D-EA75D8B899EF}"/>
              </a:ext>
            </a:extLst>
          </p:cNvPr>
          <p:cNvSpPr/>
          <p:nvPr/>
        </p:nvSpPr>
        <p:spPr>
          <a:xfrm>
            <a:off x="2946400" y="3676774"/>
            <a:ext cx="587375" cy="98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D5631-02F5-4216-A4E3-3DF1D61F9AF9}"/>
              </a:ext>
            </a:extLst>
          </p:cNvPr>
          <p:cNvSpPr txBox="1"/>
          <p:nvPr/>
        </p:nvSpPr>
        <p:spPr>
          <a:xfrm>
            <a:off x="2946400" y="4660900"/>
            <a:ext cx="524381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B050"/>
                </a:solidFill>
              </a:rPr>
              <a:t>Mem</a:t>
            </a:r>
            <a:endParaRPr lang="en-SE" sz="900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5DB90-8245-4208-B339-89E35BB1FE0F}"/>
              </a:ext>
            </a:extLst>
          </p:cNvPr>
          <p:cNvSpPr/>
          <p:nvPr/>
        </p:nvSpPr>
        <p:spPr>
          <a:xfrm>
            <a:off x="2971800" y="3060676"/>
            <a:ext cx="425450" cy="565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9A335-0AB9-47A8-9ACE-786B6B4F9745}"/>
              </a:ext>
            </a:extLst>
          </p:cNvPr>
          <p:cNvSpPr txBox="1"/>
          <p:nvPr/>
        </p:nvSpPr>
        <p:spPr>
          <a:xfrm>
            <a:off x="2359026" y="3060676"/>
            <a:ext cx="587374" cy="5078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B050"/>
                </a:solidFill>
              </a:rPr>
              <a:t>Boot Loader Flash</a:t>
            </a:r>
            <a:endParaRPr lang="en-SE" sz="900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FC7D44-45DD-4A8A-9B1F-48275CD749A0}"/>
              </a:ext>
            </a:extLst>
          </p:cNvPr>
          <p:cNvSpPr/>
          <p:nvPr/>
        </p:nvSpPr>
        <p:spPr>
          <a:xfrm>
            <a:off x="3711575" y="3683123"/>
            <a:ext cx="949325" cy="942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11659-B393-408B-829E-3BEDA4780497}"/>
              </a:ext>
            </a:extLst>
          </p:cNvPr>
          <p:cNvSpPr txBox="1"/>
          <p:nvPr/>
        </p:nvSpPr>
        <p:spPr>
          <a:xfrm>
            <a:off x="4677846" y="3676774"/>
            <a:ext cx="524381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B050"/>
                </a:solidFill>
              </a:rPr>
              <a:t>FPGA</a:t>
            </a:r>
            <a:endParaRPr lang="en-SE" sz="900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617D13-FA84-499A-894A-589186049171}"/>
              </a:ext>
            </a:extLst>
          </p:cNvPr>
          <p:cNvCxnSpPr/>
          <p:nvPr/>
        </p:nvCxnSpPr>
        <p:spPr>
          <a:xfrm flipV="1">
            <a:off x="4660900" y="1508760"/>
            <a:ext cx="2402840" cy="21680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A3E4F1-2360-45E3-A907-538197E0C06F}"/>
              </a:ext>
            </a:extLst>
          </p:cNvPr>
          <p:cNvCxnSpPr>
            <a:cxnSpLocks/>
          </p:cNvCxnSpPr>
          <p:nvPr/>
        </p:nvCxnSpPr>
        <p:spPr>
          <a:xfrm>
            <a:off x="4687066" y="4513007"/>
            <a:ext cx="2376674" cy="21392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E507964-CCCF-447C-BDBD-5976944669F0}"/>
              </a:ext>
            </a:extLst>
          </p:cNvPr>
          <p:cNvSpPr/>
          <p:nvPr/>
        </p:nvSpPr>
        <p:spPr>
          <a:xfrm>
            <a:off x="7034979" y="1497266"/>
            <a:ext cx="4738184" cy="375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F2ABC9-65C0-4564-A476-B2720280A60C}"/>
              </a:ext>
            </a:extLst>
          </p:cNvPr>
          <p:cNvSpPr txBox="1"/>
          <p:nvPr/>
        </p:nvSpPr>
        <p:spPr>
          <a:xfrm>
            <a:off x="7011231" y="1266434"/>
            <a:ext cx="524381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B050"/>
                </a:solidFill>
              </a:rPr>
              <a:t>PS</a:t>
            </a:r>
            <a:endParaRPr lang="en-SE" sz="900" dirty="0">
              <a:solidFill>
                <a:srgbClr val="00B05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2411DA-5C0B-48ED-B427-194FC5426D30}"/>
              </a:ext>
            </a:extLst>
          </p:cNvPr>
          <p:cNvSpPr/>
          <p:nvPr/>
        </p:nvSpPr>
        <p:spPr>
          <a:xfrm>
            <a:off x="7034979" y="5250179"/>
            <a:ext cx="4738184" cy="1402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1EDA1-B46F-4166-8824-F59AE70F5B3B}"/>
              </a:ext>
            </a:extLst>
          </p:cNvPr>
          <p:cNvSpPr txBox="1"/>
          <p:nvPr/>
        </p:nvSpPr>
        <p:spPr>
          <a:xfrm>
            <a:off x="6510598" y="5489325"/>
            <a:ext cx="524381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B050"/>
                </a:solidFill>
              </a:rPr>
              <a:t>PL</a:t>
            </a:r>
            <a:endParaRPr lang="en-SE" sz="900" dirty="0">
              <a:solidFill>
                <a:srgbClr val="00B0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AA14B-3D70-614A-A793-E35BACFC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8A29-E17B-A245-B4C2-E4C4E12DF286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5D2AA-2E67-1945-8FCC-4A5963D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979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26E9-459C-45F1-A65E-6F9904DA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applications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585D-E16A-4A12-857A-4F2465C8B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1"/>
            <a:ext cx="10515600" cy="2054704"/>
          </a:xfrm>
        </p:spPr>
        <p:txBody>
          <a:bodyPr>
            <a:normAutofit/>
          </a:bodyPr>
          <a:lstStyle/>
          <a:p>
            <a:r>
              <a:rPr lang="en-US" dirty="0"/>
              <a:t>Test and prototyping before ASIC</a:t>
            </a:r>
          </a:p>
          <a:p>
            <a:r>
              <a:rPr lang="en-US" dirty="0"/>
              <a:t>Low-volume production (military, space,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Accelerators (PS+PL)</a:t>
            </a:r>
          </a:p>
          <a:p>
            <a:r>
              <a:rPr lang="en-US" dirty="0"/>
              <a:t>Resilience to cosmic radiation (re-programmability)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B4E28-E113-41D8-B6A6-A8BD91ED5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42" y="3566004"/>
            <a:ext cx="4053873" cy="3134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29401-69DA-408B-9276-8C480262AE06}"/>
              </a:ext>
            </a:extLst>
          </p:cNvPr>
          <p:cNvSpPr txBox="1"/>
          <p:nvPr/>
        </p:nvSpPr>
        <p:spPr>
          <a:xfrm>
            <a:off x="4709915" y="3838676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From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https://forums.xilinx.com/t5/Xilinx-Xclusive-Blog/Touchdown-NASA-s-Perseverance-Rover-Lands-on-Mars-with-Xilinx/ba-p/1209732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Hello MARS...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Congratulations to the amazing engineers and scientists at NASA and Jet Propulsion Labs (JPL) for a successful touchdown on the Mars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Jezero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Crater on February 18, 2021! We are so proud to be part of this mission with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Xilinx FPGAs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in the lander rover and instruments, including the vision processor to perform image processing optimization for the historic first images.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E6BAC-9F3C-D740-95EA-3270EE88C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5296-ACCD-7F49-B358-6C23FE422F59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E1FD-5673-9A40-96AF-77E760B0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38613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0C7A-8CFE-49CA-B9E7-CF5DBC3D0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design flow</a:t>
            </a:r>
            <a:endParaRPr lang="en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7407C-2818-4526-91D9-2D134A3B34C6}"/>
              </a:ext>
            </a:extLst>
          </p:cNvPr>
          <p:cNvSpPr/>
          <p:nvPr/>
        </p:nvSpPr>
        <p:spPr>
          <a:xfrm>
            <a:off x="1222218" y="2027976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Schematic entry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DF214-E417-44F3-B790-B0D766461777}"/>
              </a:ext>
            </a:extLst>
          </p:cNvPr>
          <p:cNvSpPr/>
          <p:nvPr/>
        </p:nvSpPr>
        <p:spPr>
          <a:xfrm>
            <a:off x="1222218" y="3241895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deploying to FPGA</a:t>
            </a:r>
            <a:endParaRPr lang="en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BB60C2-0683-47AE-895E-7D68E85B3693}"/>
              </a:ext>
            </a:extLst>
          </p:cNvPr>
          <p:cNvSpPr/>
          <p:nvPr/>
        </p:nvSpPr>
        <p:spPr>
          <a:xfrm>
            <a:off x="1222218" y="4455814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FPGA</a:t>
            </a:r>
            <a:endParaRPr lang="en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1852D-67F1-464A-A8ED-D4ADB481BBBE}"/>
              </a:ext>
            </a:extLst>
          </p:cNvPr>
          <p:cNvSpPr/>
          <p:nvPr/>
        </p:nvSpPr>
        <p:spPr>
          <a:xfrm>
            <a:off x="1222218" y="5669733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FPGA In-System</a:t>
            </a:r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C36F5-5504-49BF-AD28-C282A93AB0C0}"/>
              </a:ext>
            </a:extLst>
          </p:cNvPr>
          <p:cNvSpPr/>
          <p:nvPr/>
        </p:nvSpPr>
        <p:spPr>
          <a:xfrm>
            <a:off x="4055953" y="3849231"/>
            <a:ext cx="1548142" cy="5069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en-S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884B0C-0A40-493C-9DB9-6AB63F77735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494230" y="2534970"/>
            <a:ext cx="0" cy="706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DB70B-D841-40F6-BC6C-2B7873DE9741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494230" y="3748889"/>
            <a:ext cx="0" cy="706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02D0B-D9AC-4CD0-A51F-08F2DED8D09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494230" y="4962808"/>
            <a:ext cx="0" cy="706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45F5518-06F3-4C70-817E-3A6E4D8B0348}"/>
              </a:ext>
            </a:extLst>
          </p:cNvPr>
          <p:cNvCxnSpPr>
            <a:stCxn id="7" idx="3"/>
            <a:endCxn id="8" idx="2"/>
          </p:cNvCxnSpPr>
          <p:nvPr/>
        </p:nvCxnSpPr>
        <p:spPr>
          <a:xfrm flipV="1">
            <a:off x="3766242" y="4356225"/>
            <a:ext cx="1063782" cy="1567005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03D3772-3A74-460E-AF7E-208CC27E4C9D}"/>
              </a:ext>
            </a:extLst>
          </p:cNvPr>
          <p:cNvCxnSpPr>
            <a:stCxn id="8" idx="0"/>
            <a:endCxn id="4" idx="3"/>
          </p:cNvCxnSpPr>
          <p:nvPr/>
        </p:nvCxnSpPr>
        <p:spPr>
          <a:xfrm rot="16200000" flipV="1">
            <a:off x="3514254" y="2533461"/>
            <a:ext cx="1567758" cy="1063782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881E33-94D4-4805-8795-DC38EFDC7E6C}"/>
              </a:ext>
            </a:extLst>
          </p:cNvPr>
          <p:cNvSpPr txBox="1"/>
          <p:nvPr/>
        </p:nvSpPr>
        <p:spPr>
          <a:xfrm>
            <a:off x="1533069" y="139667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Early Days</a:t>
            </a:r>
            <a:endParaRPr lang="en-SE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E0D158-B621-4E94-84B9-DA39C8F59AA6}"/>
              </a:ext>
            </a:extLst>
          </p:cNvPr>
          <p:cNvSpPr/>
          <p:nvPr/>
        </p:nvSpPr>
        <p:spPr>
          <a:xfrm>
            <a:off x="6587907" y="1472995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HDL &amp; Graphic entry</a:t>
            </a:r>
            <a:endParaRPr lang="en-S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524DD5-F217-4D57-BAD6-6C0CB4FC14F9}"/>
              </a:ext>
            </a:extLst>
          </p:cNvPr>
          <p:cNvSpPr/>
          <p:nvPr/>
        </p:nvSpPr>
        <p:spPr>
          <a:xfrm>
            <a:off x="6587907" y="2363042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verification</a:t>
            </a:r>
            <a:endParaRPr lang="en-S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8E3A5-C4C6-4D5C-903C-EE389617AC6F}"/>
              </a:ext>
            </a:extLst>
          </p:cNvPr>
          <p:cNvSpPr/>
          <p:nvPr/>
        </p:nvSpPr>
        <p:spPr>
          <a:xfrm>
            <a:off x="6587907" y="3253089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Synthesis</a:t>
            </a:r>
            <a:endParaRPr lang="en-S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6234E6-1899-4B7D-B35E-83D765B15847}"/>
              </a:ext>
            </a:extLst>
          </p:cNvPr>
          <p:cNvSpPr/>
          <p:nvPr/>
        </p:nvSpPr>
        <p:spPr>
          <a:xfrm>
            <a:off x="6587907" y="4143136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 &amp; Place &amp; Routing</a:t>
            </a:r>
            <a:endParaRPr lang="en-S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91C1C2-3D24-4FE0-A700-9ECAF9D58C4E}"/>
              </a:ext>
            </a:extLst>
          </p:cNvPr>
          <p:cNvSpPr/>
          <p:nvPr/>
        </p:nvSpPr>
        <p:spPr>
          <a:xfrm>
            <a:off x="6587907" y="5033183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Timing verification</a:t>
            </a:r>
            <a:endParaRPr lang="en-S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4E70E9-548D-4A34-A449-FE4F5183A3B5}"/>
              </a:ext>
            </a:extLst>
          </p:cNvPr>
          <p:cNvSpPr/>
          <p:nvPr/>
        </p:nvSpPr>
        <p:spPr>
          <a:xfrm>
            <a:off x="6587907" y="5923230"/>
            <a:ext cx="2544024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&amp; System test</a:t>
            </a:r>
            <a:endParaRPr lang="en-SE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449526-ADB0-45AF-8E92-C697C20F0A0D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7859919" y="1979989"/>
            <a:ext cx="0" cy="383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32D34CF-6243-4695-B532-934A38A2383A}"/>
              </a:ext>
            </a:extLst>
          </p:cNvPr>
          <p:cNvSpPr/>
          <p:nvPr/>
        </p:nvSpPr>
        <p:spPr>
          <a:xfrm>
            <a:off x="9313000" y="1918018"/>
            <a:ext cx="1548142" cy="5069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en-SE" dirty="0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5A09140-4C2B-493F-8DBA-8FAC05CC5295}"/>
              </a:ext>
            </a:extLst>
          </p:cNvPr>
          <p:cNvCxnSpPr>
            <a:cxnSpLocks/>
            <a:stCxn id="30" idx="3"/>
            <a:endCxn id="40" idx="2"/>
          </p:cNvCxnSpPr>
          <p:nvPr/>
        </p:nvCxnSpPr>
        <p:spPr>
          <a:xfrm flipV="1">
            <a:off x="9131931" y="2425012"/>
            <a:ext cx="955140" cy="191527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B1F5C68-09AF-42C7-981A-4265C41F1CB0}"/>
              </a:ext>
            </a:extLst>
          </p:cNvPr>
          <p:cNvCxnSpPr>
            <a:cxnSpLocks/>
            <a:stCxn id="40" idx="0"/>
            <a:endCxn id="29" idx="3"/>
          </p:cNvCxnSpPr>
          <p:nvPr/>
        </p:nvCxnSpPr>
        <p:spPr>
          <a:xfrm rot="16200000" flipV="1">
            <a:off x="9513738" y="1344685"/>
            <a:ext cx="191526" cy="955140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8A264E-4791-48D4-9DB8-62BCABCD62A0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7859919" y="2870036"/>
            <a:ext cx="0" cy="383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2ECD88-BFA7-4A26-89C0-C53A38D31F82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7859919" y="3760083"/>
            <a:ext cx="0" cy="383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6806B66-16D8-481E-9789-29EA3C23494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7859919" y="4650130"/>
            <a:ext cx="0" cy="383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5A8AED-103B-4AEB-B3A3-B5169CF329A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7859919" y="5540177"/>
            <a:ext cx="0" cy="383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702E6EE-9D7B-4AFD-8FAD-6F1F9B5FB58C}"/>
              </a:ext>
            </a:extLst>
          </p:cNvPr>
          <p:cNvSpPr txBox="1"/>
          <p:nvPr/>
        </p:nvSpPr>
        <p:spPr>
          <a:xfrm>
            <a:off x="7287358" y="626417"/>
            <a:ext cx="1145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Today</a:t>
            </a:r>
            <a:endParaRPr lang="en-SE" sz="28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ABD5A35-A951-4932-BFE4-9E93BEE3A7BB}"/>
              </a:ext>
            </a:extLst>
          </p:cNvPr>
          <p:cNvCxnSpPr>
            <a:cxnSpLocks/>
            <a:stCxn id="33" idx="3"/>
            <a:endCxn id="64" idx="2"/>
          </p:cNvCxnSpPr>
          <p:nvPr/>
        </p:nvCxnSpPr>
        <p:spPr>
          <a:xfrm flipV="1">
            <a:off x="9131931" y="4650130"/>
            <a:ext cx="955140" cy="636550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E7668EA-34E3-4F88-B3F8-71CDCA4E19A6}"/>
              </a:ext>
            </a:extLst>
          </p:cNvPr>
          <p:cNvSpPr/>
          <p:nvPr/>
        </p:nvSpPr>
        <p:spPr>
          <a:xfrm>
            <a:off x="9313000" y="4143136"/>
            <a:ext cx="1548142" cy="5069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en-SE" dirty="0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F342F70-E9FB-4CCF-BE22-1F7B367B75F6}"/>
              </a:ext>
            </a:extLst>
          </p:cNvPr>
          <p:cNvCxnSpPr>
            <a:cxnSpLocks/>
            <a:stCxn id="64" idx="0"/>
            <a:endCxn id="31" idx="3"/>
          </p:cNvCxnSpPr>
          <p:nvPr/>
        </p:nvCxnSpPr>
        <p:spPr>
          <a:xfrm rot="16200000" flipV="1">
            <a:off x="9291226" y="3347291"/>
            <a:ext cx="636550" cy="955140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30AEEBF4-8FFC-41E0-A243-75959298FB47}"/>
              </a:ext>
            </a:extLst>
          </p:cNvPr>
          <p:cNvCxnSpPr>
            <a:cxnSpLocks/>
            <a:stCxn id="64" idx="3"/>
            <a:endCxn id="29" idx="3"/>
          </p:cNvCxnSpPr>
          <p:nvPr/>
        </p:nvCxnSpPr>
        <p:spPr>
          <a:xfrm flipH="1" flipV="1">
            <a:off x="9131931" y="1726492"/>
            <a:ext cx="1729211" cy="2670141"/>
          </a:xfrm>
          <a:prstGeom prst="bentConnector3">
            <a:avLst>
              <a:gd name="adj1" fmla="val -1322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2FEE639-3055-4F4D-9D79-3D9DE14953CE}"/>
              </a:ext>
            </a:extLst>
          </p:cNvPr>
          <p:cNvSpPr/>
          <p:nvPr/>
        </p:nvSpPr>
        <p:spPr>
          <a:xfrm>
            <a:off x="9313000" y="5478206"/>
            <a:ext cx="1548142" cy="5069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en-SE" dirty="0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81960CB-41EA-4BA9-8349-A28B019D36AB}"/>
              </a:ext>
            </a:extLst>
          </p:cNvPr>
          <p:cNvCxnSpPr>
            <a:cxnSpLocks/>
            <a:stCxn id="34" idx="3"/>
            <a:endCxn id="81" idx="2"/>
          </p:cNvCxnSpPr>
          <p:nvPr/>
        </p:nvCxnSpPr>
        <p:spPr>
          <a:xfrm flipV="1">
            <a:off x="9131931" y="5985200"/>
            <a:ext cx="955140" cy="191527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F017948A-9D66-4640-9A72-27C4C35C3770}"/>
              </a:ext>
            </a:extLst>
          </p:cNvPr>
          <p:cNvCxnSpPr>
            <a:cxnSpLocks/>
            <a:stCxn id="81" idx="3"/>
            <a:endCxn id="31" idx="3"/>
          </p:cNvCxnSpPr>
          <p:nvPr/>
        </p:nvCxnSpPr>
        <p:spPr>
          <a:xfrm flipH="1" flipV="1">
            <a:off x="9131931" y="3506586"/>
            <a:ext cx="1729211" cy="2225117"/>
          </a:xfrm>
          <a:prstGeom prst="bentConnector3">
            <a:avLst>
              <a:gd name="adj1" fmla="val -31545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1E8FD23-E02B-4D05-9849-79DBFA1E2047}"/>
              </a:ext>
            </a:extLst>
          </p:cNvPr>
          <p:cNvCxnSpPr>
            <a:cxnSpLocks/>
            <a:stCxn id="81" idx="3"/>
            <a:endCxn id="29" idx="3"/>
          </p:cNvCxnSpPr>
          <p:nvPr/>
        </p:nvCxnSpPr>
        <p:spPr>
          <a:xfrm flipH="1" flipV="1">
            <a:off x="9131931" y="1726492"/>
            <a:ext cx="1729211" cy="4005211"/>
          </a:xfrm>
          <a:prstGeom prst="bentConnector3">
            <a:avLst>
              <a:gd name="adj1" fmla="val -5039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D384B-B4B8-B147-A57D-0D18AD59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EB2A-33F3-EF41-8DE1-8313FF9BFB2D}" type="datetime1">
              <a:rPr lang="sv-SE" smtClean="0"/>
              <a:t>2022-08-28</a:t>
            </a:fld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D47D6-80D0-D74B-9989-82CE8EC1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5775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0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0" grpId="0" animBg="1"/>
      <p:bldP spid="60" grpId="0"/>
      <p:bldP spid="64" grpId="0" animBg="1"/>
      <p:bldP spid="8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DB61-902B-49B8-800C-7563282D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Verilog I</a:t>
            </a:r>
            <a:endParaRPr lang="en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C4D0A-E4DE-3743-A1AD-91F66513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3078-7372-DE40-82FF-F0F596E2FA81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567D2-BE55-C64C-941E-F44C0E0E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29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0155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DB61-902B-49B8-800C-7563282D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Introduction to PLD and FPGAs </a:t>
            </a:r>
            <a:endParaRPr lang="en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D56C5-9428-B744-92E0-4B2EBBB5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ED9A-58C5-6C44-B6D9-3B222B284A88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EBCEB-A24B-DE41-8671-83D82764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13406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7FF-D1AF-4F60-B396-F4A4B95E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Verilog HDL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98FE-97F3-41D4-9FA2-2C8516F0C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Verilog is a Hardware Description Language (HDL)</a:t>
            </a:r>
          </a:p>
          <a:p>
            <a:r>
              <a:rPr lang="en-US" sz="3600" dirty="0"/>
              <a:t>A hardware description language is a language used to describe a digital system</a:t>
            </a:r>
          </a:p>
          <a:p>
            <a:r>
              <a:rPr lang="en-US" sz="3600" dirty="0"/>
              <a:t>Why using an HDL?</a:t>
            </a:r>
          </a:p>
          <a:p>
            <a:pPr lvl="1"/>
            <a:r>
              <a:rPr lang="en-US" sz="3200" dirty="0"/>
              <a:t>Design abstraction: HDL </a:t>
            </a:r>
            <a:r>
              <a:rPr lang="en-US" sz="3200" dirty="0" err="1"/>
              <a:t>v.s</a:t>
            </a:r>
            <a:r>
              <a:rPr lang="en-US" sz="3200" dirty="0"/>
              <a:t>. layout by human</a:t>
            </a:r>
          </a:p>
          <a:p>
            <a:pPr lvl="1"/>
            <a:r>
              <a:rPr lang="en-US" sz="3200" dirty="0"/>
              <a:t>Reduce cost and time to design hardware</a:t>
            </a:r>
          </a:p>
          <a:p>
            <a:pPr lvl="1"/>
            <a:r>
              <a:rPr lang="en-US" sz="3200" dirty="0"/>
              <a:t>Design reuse (IPs)</a:t>
            </a:r>
            <a:endParaRPr lang="en-SE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49D40-BDFF-7C4D-A6F5-936DE15AE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F58A-E3AF-8C45-ADF3-882ABB1A34FA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C4F05-4958-A440-8DE3-DA059519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76964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5E79-8B18-4E6D-AB79-30D57BD4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HDLs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5855D-4E37-4763-A763-BCA629215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8672"/>
          </a:xfrm>
        </p:spPr>
        <p:txBody>
          <a:bodyPr>
            <a:normAutofit/>
          </a:bodyPr>
          <a:lstStyle/>
          <a:p>
            <a:r>
              <a:rPr lang="en-US" dirty="0"/>
              <a:t>Late 70’s and early 80’s</a:t>
            </a:r>
          </a:p>
          <a:p>
            <a:pPr lvl="1"/>
            <a:r>
              <a:rPr lang="en-US" dirty="0">
                <a:hlinkClick r:id="rId2"/>
              </a:rPr>
              <a:t>ISP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HiLo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PALASM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CUPL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ABEL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1971: Notion of “Register Transfer Level” (RTL) modeling</a:t>
            </a:r>
          </a:p>
          <a:p>
            <a:r>
              <a:rPr lang="en-US" dirty="0"/>
              <a:t>Mid 80’s: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Veri</a:t>
            </a:r>
            <a:r>
              <a:rPr lang="en-US" dirty="0"/>
              <a:t>fication &amp;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ic (</a:t>
            </a:r>
            <a:r>
              <a:rPr lang="en-US" dirty="0">
                <a:solidFill>
                  <a:srgbClr val="FF0000"/>
                </a:solidFill>
              </a:rPr>
              <a:t>Verilog</a:t>
            </a:r>
            <a:r>
              <a:rPr lang="en-US" dirty="0"/>
              <a:t>) by Gateway Design Automation</a:t>
            </a:r>
          </a:p>
          <a:p>
            <a:pPr lvl="2"/>
            <a:r>
              <a:rPr lang="en-US" dirty="0"/>
              <a:t>C-like simulation language</a:t>
            </a:r>
          </a:p>
          <a:p>
            <a:pPr lvl="2"/>
            <a:r>
              <a:rPr lang="en-US" dirty="0"/>
              <a:t>1989: Cadence acquires Gateway Design Automation</a:t>
            </a:r>
          </a:p>
          <a:p>
            <a:pPr lvl="2"/>
            <a:r>
              <a:rPr lang="en-US" dirty="0"/>
              <a:t>1990: Verilog in public domain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ery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igh-speed integrated circuit hardware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escription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anguage (</a:t>
            </a:r>
            <a:r>
              <a:rPr lang="en-US" dirty="0">
                <a:solidFill>
                  <a:srgbClr val="FF0000"/>
                </a:solidFill>
              </a:rPr>
              <a:t>VHDL</a:t>
            </a:r>
            <a:r>
              <a:rPr lang="en-US" dirty="0"/>
              <a:t>) by US Department of Defense</a:t>
            </a:r>
          </a:p>
          <a:p>
            <a:pPr lvl="2"/>
            <a:r>
              <a:rPr lang="en-US" dirty="0"/>
              <a:t>Ada-like syntax</a:t>
            </a:r>
          </a:p>
          <a:p>
            <a:pPr lvl="2"/>
            <a:r>
              <a:rPr lang="en-US" dirty="0"/>
              <a:t>Used for documentation and simulation</a:t>
            </a:r>
            <a:endParaRPr lang="en-SE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C6A9F25-B171-49E8-A74D-D4D342972CC6}"/>
              </a:ext>
            </a:extLst>
          </p:cNvPr>
          <p:cNvSpPr/>
          <p:nvPr/>
        </p:nvSpPr>
        <p:spPr>
          <a:xfrm>
            <a:off x="8077200" y="847725"/>
            <a:ext cx="3276600" cy="1438275"/>
          </a:xfrm>
          <a:prstGeom prst="wedgeRectCallout">
            <a:avLst>
              <a:gd name="adj1" fmla="val -74560"/>
              <a:gd name="adj2" fmla="val 5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 require working with Boolean functions to some extent.</a:t>
            </a:r>
            <a:endParaRPr lang="en-SE" sz="240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66AC3ED-6450-4224-B5FF-A600851E743C}"/>
              </a:ext>
            </a:extLst>
          </p:cNvPr>
          <p:cNvSpPr/>
          <p:nvPr/>
        </p:nvSpPr>
        <p:spPr>
          <a:xfrm>
            <a:off x="8077200" y="4572001"/>
            <a:ext cx="3276600" cy="1438275"/>
          </a:xfrm>
          <a:prstGeom prst="wedgeRectCallout">
            <a:avLst>
              <a:gd name="adj1" fmla="val -70780"/>
              <a:gd name="adj2" fmla="val -27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Better abstraction!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BD5D-1E85-3D4A-B1E5-7FFAF9FC6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D9049-2459-5040-9F13-3758C8F9A289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E3811-39E2-8047-ADB8-48349624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7466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6A1F-AE91-441A-9785-1D13DDF0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in hardware, not in software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856D-E577-49DB-B323-27B3668E3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6897" cy="4351338"/>
          </a:xfrm>
        </p:spPr>
        <p:txBody>
          <a:bodyPr/>
          <a:lstStyle/>
          <a:p>
            <a:r>
              <a:rPr lang="en-US" dirty="0"/>
              <a:t>Verilog is for hardware modeling/specification</a:t>
            </a:r>
          </a:p>
          <a:p>
            <a:r>
              <a:rPr lang="en-US" dirty="0"/>
              <a:t>The model/specification can be simulated and then synthesized into hardware</a:t>
            </a:r>
          </a:p>
          <a:p>
            <a:r>
              <a:rPr lang="en-US" dirty="0">
                <a:solidFill>
                  <a:srgbClr val="FF0000"/>
                </a:solidFill>
              </a:rPr>
              <a:t>Think in hardware!</a:t>
            </a:r>
          </a:p>
          <a:p>
            <a:pPr lvl="1"/>
            <a:r>
              <a:rPr lang="en-US" dirty="0"/>
              <a:t>Explicit notion of time/concurrency</a:t>
            </a:r>
          </a:p>
          <a:p>
            <a:pPr lvl="1"/>
            <a:r>
              <a:rPr lang="en-US" dirty="0"/>
              <a:t>Data-flow</a:t>
            </a:r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75E5B-93CE-47E8-A358-26236CA9C32C}"/>
              </a:ext>
            </a:extLst>
          </p:cNvPr>
          <p:cNvSpPr txBox="1"/>
          <p:nvPr/>
        </p:nvSpPr>
        <p:spPr>
          <a:xfrm>
            <a:off x="5173546" y="1825625"/>
            <a:ext cx="2826415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C</a:t>
            </a:r>
          </a:p>
          <a:p>
            <a:pPr algn="ctr"/>
            <a:endParaRPr lang="en-US" u="sng" dirty="0"/>
          </a:p>
          <a:p>
            <a:r>
              <a:rPr lang="en-US" dirty="0"/>
              <a:t>a=1;</a:t>
            </a:r>
          </a:p>
          <a:p>
            <a:r>
              <a:rPr lang="en-US" dirty="0"/>
              <a:t>b=2;</a:t>
            </a:r>
          </a:p>
          <a:p>
            <a:r>
              <a:rPr lang="en-US" dirty="0"/>
              <a:t>c=0;</a:t>
            </a:r>
          </a:p>
          <a:p>
            <a:endParaRPr lang="en-US" dirty="0"/>
          </a:p>
          <a:p>
            <a:r>
              <a:rPr lang="en-US" dirty="0"/>
              <a:t>a=b; // a=b=2</a:t>
            </a:r>
          </a:p>
          <a:p>
            <a:r>
              <a:rPr lang="en-US" dirty="0"/>
              <a:t>c=a; // c=a=b=2</a:t>
            </a:r>
          </a:p>
          <a:p>
            <a:endParaRPr lang="en-US" dirty="0"/>
          </a:p>
          <a:p>
            <a:r>
              <a:rPr lang="en-US" dirty="0"/>
              <a:t>Compiled to the following </a:t>
            </a:r>
          </a:p>
          <a:p>
            <a:r>
              <a:rPr lang="en-US" dirty="0">
                <a:solidFill>
                  <a:srgbClr val="FF0000"/>
                </a:solidFill>
              </a:rPr>
              <a:t>sequential instructions:</a:t>
            </a:r>
          </a:p>
          <a:p>
            <a:endParaRPr lang="en-US" dirty="0"/>
          </a:p>
          <a:p>
            <a:r>
              <a:rPr lang="en-US" dirty="0"/>
              <a:t>Load %a, %b</a:t>
            </a:r>
          </a:p>
          <a:p>
            <a:r>
              <a:rPr lang="en-US" dirty="0"/>
              <a:t>Load %c, %a</a:t>
            </a:r>
          </a:p>
          <a:p>
            <a:endParaRPr lang="en-US" dirty="0"/>
          </a:p>
          <a:p>
            <a:r>
              <a:rPr lang="en-US" dirty="0"/>
              <a:t>Result: c=a=b=2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68AEE-7E07-46C7-A025-5FB916CF822D}"/>
              </a:ext>
            </a:extLst>
          </p:cNvPr>
          <p:cNvSpPr txBox="1"/>
          <p:nvPr/>
        </p:nvSpPr>
        <p:spPr>
          <a:xfrm>
            <a:off x="8588962" y="1825624"/>
            <a:ext cx="332655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Verilog</a:t>
            </a:r>
          </a:p>
          <a:p>
            <a:pPr algn="ctr"/>
            <a:endParaRPr lang="en-US" u="sng" dirty="0"/>
          </a:p>
          <a:p>
            <a:r>
              <a:rPr lang="en-US" dirty="0"/>
              <a:t>a=1;</a:t>
            </a:r>
          </a:p>
          <a:p>
            <a:r>
              <a:rPr lang="en-US" dirty="0"/>
              <a:t>b=2;</a:t>
            </a:r>
          </a:p>
          <a:p>
            <a:r>
              <a:rPr lang="en-US" dirty="0"/>
              <a:t>c=0;</a:t>
            </a:r>
          </a:p>
          <a:p>
            <a:endParaRPr lang="en-US" dirty="0"/>
          </a:p>
          <a:p>
            <a:r>
              <a:rPr lang="en-US" dirty="0"/>
              <a:t>a &lt;= b; // a=b=2</a:t>
            </a:r>
          </a:p>
          <a:p>
            <a:r>
              <a:rPr lang="en-US" dirty="0"/>
              <a:t>c &lt;= a; // c=a=1</a:t>
            </a:r>
          </a:p>
          <a:p>
            <a:endParaRPr lang="en-US" dirty="0"/>
          </a:p>
          <a:p>
            <a:r>
              <a:rPr lang="en-US" dirty="0"/>
              <a:t>Synthesized to the following </a:t>
            </a:r>
          </a:p>
          <a:p>
            <a:r>
              <a:rPr lang="en-US" dirty="0">
                <a:solidFill>
                  <a:srgbClr val="FF0000"/>
                </a:solidFill>
              </a:rPr>
              <a:t>concurrent hardware structure: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// Synthesize the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design in </a:t>
            </a:r>
            <a:r>
              <a:rPr lang="en-US" dirty="0" err="1">
                <a:solidFill>
                  <a:srgbClr val="FF0000"/>
                </a:solidFill>
              </a:rPr>
              <a:t>Vivado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Result: c=1, a=b=2;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1BCEC-7B2B-4B48-B1FF-8E00B827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4022"/>
            <a:ext cx="12192000" cy="3009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34DB6-1B67-4212-BA17-D3E51D1269F8}"/>
              </a:ext>
            </a:extLst>
          </p:cNvPr>
          <p:cNvSpPr txBox="1"/>
          <p:nvPr/>
        </p:nvSpPr>
        <p:spPr>
          <a:xfrm>
            <a:off x="-1588" y="2644170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Think in </a:t>
            </a:r>
            <a:r>
              <a:rPr lang="en-US" sz="4800" dirty="0">
                <a:solidFill>
                  <a:srgbClr val="FF0000"/>
                </a:solidFill>
              </a:rPr>
              <a:t>hardware.</a:t>
            </a:r>
          </a:p>
          <a:p>
            <a:r>
              <a:rPr lang="en-US" sz="4800" i="1" dirty="0">
                <a:solidFill>
                  <a:srgbClr val="FF0000"/>
                </a:solidFill>
              </a:rPr>
              <a:t>Schema come first than code.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20C823-C348-D642-B7BE-5DE18E98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F91F-786E-E845-85A9-1ED3E13D0F4F}" type="datetime1">
              <a:rPr lang="sv-SE" smtClean="0"/>
              <a:t>2022-08-28</a:t>
            </a:fld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C5A93-3A48-0B4D-B201-4B57A5E0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287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419A-0911-4486-9C0A-C1039091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702E3-A76C-4577-8E49-3AA2E594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Blocking/non-blocking assignments.</a:t>
            </a:r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0D51A-757E-47B9-B46B-143A2210A266}"/>
              </a:ext>
            </a:extLst>
          </p:cNvPr>
          <p:cNvSpPr txBox="1"/>
          <p:nvPr/>
        </p:nvSpPr>
        <p:spPr>
          <a:xfrm>
            <a:off x="984051" y="2333685"/>
            <a:ext cx="332655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Verilog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//demo_1</a:t>
            </a:r>
          </a:p>
          <a:p>
            <a:r>
              <a:rPr lang="en-US" dirty="0"/>
              <a:t>a=1;</a:t>
            </a:r>
          </a:p>
          <a:p>
            <a:r>
              <a:rPr lang="en-US" dirty="0"/>
              <a:t>b=2;</a:t>
            </a:r>
          </a:p>
          <a:p>
            <a:r>
              <a:rPr lang="en-US" dirty="0"/>
              <a:t>c=0;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a &lt;= b; // a=b=2</a:t>
            </a:r>
          </a:p>
          <a:p>
            <a:r>
              <a:rPr lang="en-US" dirty="0">
                <a:highlight>
                  <a:srgbClr val="FFFF00"/>
                </a:highlight>
              </a:rPr>
              <a:t>c &lt;= a; // c=a=1</a:t>
            </a:r>
          </a:p>
          <a:p>
            <a:endParaRPr lang="en-US" dirty="0"/>
          </a:p>
          <a:p>
            <a:r>
              <a:rPr lang="en-US" dirty="0"/>
              <a:t>Synthesized to the following </a:t>
            </a:r>
          </a:p>
          <a:p>
            <a:r>
              <a:rPr lang="en-US" dirty="0">
                <a:solidFill>
                  <a:srgbClr val="FF0000"/>
                </a:solidFill>
              </a:rPr>
              <a:t>concurrent hardware structure: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// Synthesize the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design in </a:t>
            </a:r>
            <a:r>
              <a:rPr lang="en-US" dirty="0" err="1">
                <a:solidFill>
                  <a:srgbClr val="FF0000"/>
                </a:solidFill>
              </a:rPr>
              <a:t>Vivado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Result: c=1, a=b=2;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49D67-AA80-4167-9F35-9A8BACECF65C}"/>
              </a:ext>
            </a:extLst>
          </p:cNvPr>
          <p:cNvSpPr txBox="1"/>
          <p:nvPr/>
        </p:nvSpPr>
        <p:spPr>
          <a:xfrm>
            <a:off x="6168925" y="2333684"/>
            <a:ext cx="332655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Verilog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//demo_2</a:t>
            </a:r>
          </a:p>
          <a:p>
            <a:r>
              <a:rPr lang="en-US" dirty="0"/>
              <a:t>a=1;</a:t>
            </a:r>
          </a:p>
          <a:p>
            <a:r>
              <a:rPr lang="en-US" dirty="0"/>
              <a:t>b=2;</a:t>
            </a:r>
          </a:p>
          <a:p>
            <a:r>
              <a:rPr lang="en-US" dirty="0"/>
              <a:t>c=0;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a = b; // a=b=2</a:t>
            </a:r>
          </a:p>
          <a:p>
            <a:r>
              <a:rPr lang="en-US" dirty="0">
                <a:highlight>
                  <a:srgbClr val="FFFF00"/>
                </a:highlight>
              </a:rPr>
              <a:t>c = a; // c=a=2</a:t>
            </a:r>
          </a:p>
          <a:p>
            <a:endParaRPr lang="en-US" dirty="0"/>
          </a:p>
          <a:p>
            <a:r>
              <a:rPr lang="en-US" dirty="0"/>
              <a:t>Synthesized to the following </a:t>
            </a:r>
          </a:p>
          <a:p>
            <a:r>
              <a:rPr lang="en-US" dirty="0">
                <a:solidFill>
                  <a:srgbClr val="FF0000"/>
                </a:solidFill>
              </a:rPr>
              <a:t>concurrent hardware structure: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// Synthesize the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design in </a:t>
            </a:r>
            <a:r>
              <a:rPr lang="en-US" dirty="0" err="1">
                <a:solidFill>
                  <a:srgbClr val="FF0000"/>
                </a:solidFill>
              </a:rPr>
              <a:t>Vivado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Result: c=a=b=2;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D3C2E7D-795D-45A2-AD26-961A2028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68" y="4724589"/>
            <a:ext cx="4885399" cy="2141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63402CB-F9F6-49D0-B5FF-75B60F1F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5" y="2331525"/>
            <a:ext cx="6496704" cy="2187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6562BF-1293-1E45-A2C4-F360E7B9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A2515-DF53-B045-B2E2-1A45396BB056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48AAB9-16C1-BA4E-B74D-0AB8BABC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44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74AC-5131-43DB-95D4-766A1FDC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Verilog supports various levels of abstraction</a:t>
            </a:r>
            <a:endParaRPr lang="en-S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97C-B57C-4644-9DE8-8B4B91881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125"/>
            <a:ext cx="4878776" cy="4419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Behavioral</a:t>
            </a:r>
            <a:r>
              <a:rPr lang="en-US" sz="3600" dirty="0"/>
              <a:t> model</a:t>
            </a:r>
          </a:p>
          <a:p>
            <a:r>
              <a:rPr lang="en-US" sz="3600" dirty="0">
                <a:solidFill>
                  <a:srgbClr val="FF0000"/>
                </a:solidFill>
              </a:rPr>
              <a:t>Data flow</a:t>
            </a:r>
            <a:r>
              <a:rPr lang="en-US" sz="3600" dirty="0"/>
              <a:t> model or </a:t>
            </a:r>
            <a:r>
              <a:rPr lang="en-US" sz="3600" dirty="0">
                <a:solidFill>
                  <a:srgbClr val="FF0000"/>
                </a:solidFill>
              </a:rPr>
              <a:t>register transfer level (RTL)</a:t>
            </a:r>
            <a:r>
              <a:rPr lang="en-US" sz="3600" dirty="0"/>
              <a:t> model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Gate level </a:t>
            </a:r>
            <a:r>
              <a:rPr lang="en-US" sz="3600" dirty="0"/>
              <a:t>model</a:t>
            </a:r>
          </a:p>
          <a:p>
            <a:r>
              <a:rPr lang="en-US" sz="3600" dirty="0">
                <a:solidFill>
                  <a:srgbClr val="FF0000"/>
                </a:solidFill>
              </a:rPr>
              <a:t>Switch level</a:t>
            </a:r>
            <a:r>
              <a:rPr lang="en-US" sz="3600" dirty="0"/>
              <a:t> model or transistor level model</a:t>
            </a:r>
          </a:p>
          <a:p>
            <a:endParaRPr lang="en-SE" sz="4400" dirty="0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CE148F1E-073D-4E77-815F-0A585ABA6F78}"/>
              </a:ext>
            </a:extLst>
          </p:cNvPr>
          <p:cNvSpPr/>
          <p:nvPr/>
        </p:nvSpPr>
        <p:spPr>
          <a:xfrm>
            <a:off x="5800725" y="1690688"/>
            <a:ext cx="771525" cy="5062537"/>
          </a:xfrm>
          <a:prstGeom prst="up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7C276BA-D170-44DB-B817-0445266C6927}"/>
              </a:ext>
            </a:extLst>
          </p:cNvPr>
          <p:cNvSpPr/>
          <p:nvPr/>
        </p:nvSpPr>
        <p:spPr>
          <a:xfrm>
            <a:off x="7364243" y="1809750"/>
            <a:ext cx="3848100" cy="2047875"/>
          </a:xfrm>
          <a:prstGeom prst="wedgeRectCallout">
            <a:avLst>
              <a:gd name="adj1" fmla="val -69843"/>
              <a:gd name="adj2" fmla="val -4308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Less detail </a:t>
            </a:r>
            <a:br>
              <a:rPr lang="en-US" sz="2400" dirty="0"/>
            </a:br>
            <a:r>
              <a:rPr lang="en-US" sz="2400" dirty="0"/>
              <a:t>(relying more on 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Faster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Shorter time-to-market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Less optimization</a:t>
            </a:r>
            <a:endParaRPr lang="en-SE" sz="240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08C8A05-91AF-4B12-8550-BF5FD1AB65D6}"/>
              </a:ext>
            </a:extLst>
          </p:cNvPr>
          <p:cNvSpPr/>
          <p:nvPr/>
        </p:nvSpPr>
        <p:spPr>
          <a:xfrm>
            <a:off x="7364243" y="4445000"/>
            <a:ext cx="3848100" cy="2047875"/>
          </a:xfrm>
          <a:prstGeom prst="wedgeRectCallout">
            <a:avLst>
              <a:gd name="adj1" fmla="val -70585"/>
              <a:gd name="adj2" fmla="val 2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More detail </a:t>
            </a:r>
            <a:br>
              <a:rPr lang="en-US" sz="2400" dirty="0"/>
            </a:br>
            <a:r>
              <a:rPr lang="en-US" sz="2400" dirty="0"/>
              <a:t>(relying less on 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Slower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Longer time-to-market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More optimization</a:t>
            </a:r>
            <a:endParaRPr lang="en-SE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23C9B-EA18-714F-96FB-88654D2B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4A67E-3F49-AF48-8C7C-A73D2FFDF43D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15BC4-E24C-E44C-86ED-6836A6D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15428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D50C-089A-4439-9821-34FFEB1D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more detail, </a:t>
            </a:r>
            <a:r>
              <a:rPr lang="en-US" dirty="0" err="1"/>
              <a:t>verilog</a:t>
            </a:r>
            <a:r>
              <a:rPr lang="en-US" dirty="0"/>
              <a:t> can model…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D3CE-4566-4406-BC1A-95FB68539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01976"/>
            <a:ext cx="11167241" cy="4914134"/>
          </a:xfrm>
        </p:spPr>
        <p:txBody>
          <a:bodyPr>
            <a:normAutofit/>
          </a:bodyPr>
          <a:lstStyle/>
          <a:p>
            <a:r>
              <a:rPr lang="en-US" dirty="0"/>
              <a:t>Constructs used only for </a:t>
            </a:r>
            <a:r>
              <a:rPr lang="en-US" dirty="0">
                <a:solidFill>
                  <a:srgbClr val="FF0000"/>
                </a:solidFill>
              </a:rPr>
              <a:t>simulation</a:t>
            </a:r>
          </a:p>
          <a:p>
            <a:pPr lvl="1"/>
            <a:r>
              <a:rPr lang="en-US" dirty="0"/>
              <a:t>Gate delays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Verilog procedural interface (VPI)</a:t>
            </a:r>
          </a:p>
          <a:p>
            <a:pPr lvl="1"/>
            <a:r>
              <a:rPr lang="en-US" dirty="0"/>
              <a:t>Facilities for debugging/verification</a:t>
            </a:r>
          </a:p>
          <a:p>
            <a:pPr lvl="1"/>
            <a:r>
              <a:rPr lang="en-US" dirty="0"/>
              <a:t>...</a:t>
            </a:r>
          </a:p>
          <a:p>
            <a:r>
              <a:rPr lang="en-US" dirty="0"/>
              <a:t>Constructs used for both </a:t>
            </a:r>
            <a:r>
              <a:rPr lang="en-US" dirty="0">
                <a:solidFill>
                  <a:srgbClr val="FF0000"/>
                </a:solidFill>
              </a:rPr>
              <a:t>simulation and synthesis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Wires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Operators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3E7E4-D232-4EE8-9D4F-3A1B3EDB86CF}"/>
              </a:ext>
            </a:extLst>
          </p:cNvPr>
          <p:cNvSpPr txBox="1"/>
          <p:nvPr/>
        </p:nvSpPr>
        <p:spPr>
          <a:xfrm>
            <a:off x="0" y="1905506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Use synthesizable constructs for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rgbClr val="FF0000"/>
                </a:solidFill>
              </a:rPr>
              <a:t>HW implementation.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69DC1-8C49-47F1-A6EA-5E57AD656DF1}"/>
              </a:ext>
            </a:extLst>
          </p:cNvPr>
          <p:cNvSpPr txBox="1"/>
          <p:nvPr/>
        </p:nvSpPr>
        <p:spPr>
          <a:xfrm>
            <a:off x="0" y="3475166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Use non-synthesizable constructs for </a:t>
            </a:r>
            <a:r>
              <a:rPr lang="en-US" sz="4800" dirty="0">
                <a:solidFill>
                  <a:srgbClr val="FF0000"/>
                </a:solidFill>
              </a:rPr>
              <a:t>verification/debugging.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B74B76-D55C-A147-9A14-C5D07D06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A752-9989-BE42-B5FD-AFC0191D5263}" type="datetime1">
              <a:rPr lang="sv-SE" smtClean="0"/>
              <a:t>2022-08-28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A87B2-B3A7-6445-829E-9B935D2E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7300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02CD-FED3-4B3D-80AF-B9A60EB6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example (digital design recap)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DD2E-7AC3-4253-A28E-57FB8FAC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48600" cy="831850"/>
          </a:xfrm>
        </p:spPr>
        <p:txBody>
          <a:bodyPr>
            <a:normAutofit/>
          </a:bodyPr>
          <a:lstStyle/>
          <a:p>
            <a:r>
              <a:rPr lang="en-US" dirty="0"/>
              <a:t>Implement the following function use Verilog</a:t>
            </a:r>
            <a:endParaRPr lang="en-S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94C116-234F-440D-8F13-481BC4F72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821852"/>
              </p:ext>
            </p:extLst>
          </p:nvPr>
        </p:nvGraphicFramePr>
        <p:xfrm>
          <a:off x="1193800" y="2775476"/>
          <a:ext cx="3416300" cy="340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75">
                  <a:extLst>
                    <a:ext uri="{9D8B030D-6E8A-4147-A177-3AD203B41FA5}">
                      <a16:colId xmlns:a16="http://schemas.microsoft.com/office/drawing/2014/main" val="555081280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7695067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701095327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3490514477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372975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795043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1265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47882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34123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75973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2875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653135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441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C1F7AE3-91A5-4016-BC09-99B0659C4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7745" y="3429000"/>
                <a:ext cx="6330315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br>
                  <a:rPr lang="en-US" dirty="0">
                    <a:ea typeface="Cambria Math" panose="02040503050406030204" pitchFamily="18" charset="0"/>
                  </a:rPr>
                </a:b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C1F7AE3-91A5-4016-BC09-99B0659C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45" y="3429000"/>
                <a:ext cx="6330315" cy="577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A19AD09-DD1F-42FB-BF48-75580DA744E0}"/>
              </a:ext>
            </a:extLst>
          </p:cNvPr>
          <p:cNvSpPr/>
          <p:nvPr/>
        </p:nvSpPr>
        <p:spPr>
          <a:xfrm>
            <a:off x="1193800" y="4300537"/>
            <a:ext cx="34163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F6951-8066-42F5-A049-25156C23F572}"/>
              </a:ext>
            </a:extLst>
          </p:cNvPr>
          <p:cNvSpPr/>
          <p:nvPr/>
        </p:nvSpPr>
        <p:spPr>
          <a:xfrm>
            <a:off x="1193800" y="4681538"/>
            <a:ext cx="34163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8C8F8-0792-479A-AC85-431BDBFDBD72}"/>
              </a:ext>
            </a:extLst>
          </p:cNvPr>
          <p:cNvSpPr/>
          <p:nvPr/>
        </p:nvSpPr>
        <p:spPr>
          <a:xfrm>
            <a:off x="1193800" y="5429250"/>
            <a:ext cx="34163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9197FA-9ACA-416B-B447-ED499A4DFEC0}"/>
              </a:ext>
            </a:extLst>
          </p:cNvPr>
          <p:cNvSpPr/>
          <p:nvPr/>
        </p:nvSpPr>
        <p:spPr>
          <a:xfrm>
            <a:off x="1193800" y="5810251"/>
            <a:ext cx="34163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2C70CEA-A1CD-4659-B042-4730E93FD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7745" y="3942821"/>
                <a:ext cx="6330315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</m:oMath>
                  </m:oMathPara>
                </a14:m>
                <a:br>
                  <a:rPr lang="en-US" dirty="0">
                    <a:ea typeface="Cambria Math" panose="02040503050406030204" pitchFamily="18" charset="0"/>
                  </a:rPr>
                </a:b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2C70CEA-A1CD-4659-B042-4730E93FD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45" y="3942821"/>
                <a:ext cx="6330315" cy="577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8792625-E013-41D5-9F4E-F60A8AB95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7745" y="4456642"/>
                <a:ext cx="5194935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ea typeface="Cambria Math" panose="02040503050406030204" pitchFamily="18" charset="0"/>
                  </a:rPr>
                </a:b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8792625-E013-41D5-9F4E-F60A8AB95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45" y="4456642"/>
                <a:ext cx="5194935" cy="577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6075F94-51A9-4DA1-AF6E-0008A75B9F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1100" y="4970462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6075F94-51A9-4DA1-AF6E-0008A75B9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00" y="4970462"/>
                <a:ext cx="2590802" cy="577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30FC131-DE5F-4E7D-9181-CBE8919AFC52}"/>
              </a:ext>
            </a:extLst>
          </p:cNvPr>
          <p:cNvSpPr txBox="1"/>
          <p:nvPr/>
        </p:nvSpPr>
        <p:spPr>
          <a:xfrm>
            <a:off x="0" y="3013501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Let us start with </a:t>
            </a:r>
            <a:r>
              <a:rPr lang="en-US" sz="4800" dirty="0">
                <a:solidFill>
                  <a:srgbClr val="FF0000"/>
                </a:solidFill>
              </a:rPr>
              <a:t>gate-level modeling.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57A44F-C911-B64F-9876-66A902CF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40BD-856B-794E-8834-E9E57E628C39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76FA52-23EA-B943-91B4-F46C18F9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914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FB4F-9205-42E9-AC5C-54B80B0F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1" dirty="0">
                <a:solidFill>
                  <a:srgbClr val="FF0000"/>
                </a:solidFill>
              </a:rPr>
              <a:t>Step 1 – Schema comes first than code</a:t>
            </a:r>
            <a:endParaRPr lang="en-SE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66455C-A47A-4ED6-8441-9AFC079BA168}"/>
              </a:ext>
            </a:extLst>
          </p:cNvPr>
          <p:cNvGrpSpPr/>
          <p:nvPr/>
        </p:nvGrpSpPr>
        <p:grpSpPr>
          <a:xfrm>
            <a:off x="2439821" y="1845771"/>
            <a:ext cx="7578921" cy="3571233"/>
            <a:chOff x="2439821" y="1845771"/>
            <a:chExt cx="7578921" cy="35712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7DD996-26E9-4410-8FFA-F6FE994ED438}"/>
                </a:ext>
              </a:extLst>
            </p:cNvPr>
            <p:cNvGrpSpPr/>
            <p:nvPr/>
          </p:nvGrpSpPr>
          <p:grpSpPr>
            <a:xfrm>
              <a:off x="4956278" y="2849984"/>
              <a:ext cx="1566675" cy="741118"/>
              <a:chOff x="4042896" y="1715660"/>
              <a:chExt cx="1566675" cy="74111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E8B9881-672D-4152-94D8-0AEEEC193DC4}"/>
                  </a:ext>
                </a:extLst>
              </p:cNvPr>
              <p:cNvCxnSpPr/>
              <p:nvPr/>
            </p:nvCxnSpPr>
            <p:spPr>
              <a:xfrm flipV="1">
                <a:off x="4042896" y="226640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ADE3DCD-5C4F-416A-AA95-842494741849}"/>
                  </a:ext>
                </a:extLst>
              </p:cNvPr>
              <p:cNvCxnSpPr/>
              <p:nvPr/>
            </p:nvCxnSpPr>
            <p:spPr>
              <a:xfrm flipV="1">
                <a:off x="4042896" y="190305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24B0C9A-5A3B-4A5A-BB34-DEE0E97FE2C8}"/>
                  </a:ext>
                </a:extLst>
              </p:cNvPr>
              <p:cNvCxnSpPr/>
              <p:nvPr/>
            </p:nvCxnSpPr>
            <p:spPr>
              <a:xfrm flipV="1">
                <a:off x="5346318" y="2086964"/>
                <a:ext cx="26325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Delay 68">
                <a:extLst>
                  <a:ext uri="{FF2B5EF4-FFF2-40B4-BE49-F238E27FC236}">
                    <a16:creationId xmlns:a16="http://schemas.microsoft.com/office/drawing/2014/main" id="{3D3FF1D0-DC86-40D3-8B0F-62E32821707E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And1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4EB683-D2DD-4660-AF4F-5AF964D399E7}"/>
                </a:ext>
              </a:extLst>
            </p:cNvPr>
            <p:cNvGrpSpPr/>
            <p:nvPr/>
          </p:nvGrpSpPr>
          <p:grpSpPr>
            <a:xfrm>
              <a:off x="4956278" y="4252284"/>
              <a:ext cx="1566675" cy="741118"/>
              <a:chOff x="4042896" y="1715660"/>
              <a:chExt cx="1566675" cy="741118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ACF6CA3-7D0F-4D39-BC7B-E524E57F6192}"/>
                  </a:ext>
                </a:extLst>
              </p:cNvPr>
              <p:cNvCxnSpPr/>
              <p:nvPr/>
            </p:nvCxnSpPr>
            <p:spPr>
              <a:xfrm flipV="1">
                <a:off x="4042896" y="226640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910F57-0DDB-4EEC-AE87-83A71C230069}"/>
                  </a:ext>
                </a:extLst>
              </p:cNvPr>
              <p:cNvCxnSpPr/>
              <p:nvPr/>
            </p:nvCxnSpPr>
            <p:spPr>
              <a:xfrm flipV="1">
                <a:off x="4042896" y="190305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BEBEF79-33C1-4788-9C4A-4C5242527126}"/>
                  </a:ext>
                </a:extLst>
              </p:cNvPr>
              <p:cNvCxnSpPr/>
              <p:nvPr/>
            </p:nvCxnSpPr>
            <p:spPr>
              <a:xfrm flipV="1">
                <a:off x="5346318" y="2086964"/>
                <a:ext cx="26325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Delay 68">
                <a:extLst>
                  <a:ext uri="{FF2B5EF4-FFF2-40B4-BE49-F238E27FC236}">
                    <a16:creationId xmlns:a16="http://schemas.microsoft.com/office/drawing/2014/main" id="{3BBD0D1C-FB8D-43AA-988E-74023E01058A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And2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67C1D5-6BA1-49C3-B1BC-F0B90CDEE44F}"/>
                </a:ext>
              </a:extLst>
            </p:cNvPr>
            <p:cNvGrpSpPr/>
            <p:nvPr/>
          </p:nvGrpSpPr>
          <p:grpSpPr>
            <a:xfrm>
              <a:off x="7572207" y="3704181"/>
              <a:ext cx="1599238" cy="723601"/>
              <a:chOff x="3675121" y="3048834"/>
              <a:chExt cx="1599238" cy="72360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C81E201-9BD7-4152-B35B-5ACAC539A93D}"/>
                  </a:ext>
                </a:extLst>
              </p:cNvPr>
              <p:cNvCxnSpPr/>
              <p:nvPr/>
            </p:nvCxnSpPr>
            <p:spPr>
              <a:xfrm flipV="1">
                <a:off x="3675121" y="359693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366BBE8-5E32-4264-BB6F-2DC6885D309F}"/>
                  </a:ext>
                </a:extLst>
              </p:cNvPr>
              <p:cNvCxnSpPr/>
              <p:nvPr/>
            </p:nvCxnSpPr>
            <p:spPr>
              <a:xfrm flipV="1">
                <a:off x="3675121" y="323358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81419F-2E2C-48A1-BB30-3401C4905B66}"/>
                  </a:ext>
                </a:extLst>
              </p:cNvPr>
              <p:cNvCxnSpPr/>
              <p:nvPr/>
            </p:nvCxnSpPr>
            <p:spPr>
              <a:xfrm flipV="1">
                <a:off x="5010436" y="3412939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A09E734-0A3F-4B64-A56A-EFF7C35A6662}"/>
                  </a:ext>
                </a:extLst>
              </p:cNvPr>
              <p:cNvGrpSpPr/>
              <p:nvPr/>
            </p:nvGrpSpPr>
            <p:grpSpPr>
              <a:xfrm>
                <a:off x="3990333" y="3048834"/>
                <a:ext cx="1016928" cy="723601"/>
                <a:chOff x="3990333" y="3048834"/>
                <a:chExt cx="1016928" cy="723601"/>
              </a:xfrm>
            </p:grpSpPr>
            <p:sp>
              <p:nvSpPr>
                <p:cNvPr id="19" name="Stored Data 71">
                  <a:extLst>
                    <a:ext uri="{FF2B5EF4-FFF2-40B4-BE49-F238E27FC236}">
                      <a16:creationId xmlns:a16="http://schemas.microsoft.com/office/drawing/2014/main" id="{53FB1A7C-5D0B-41B4-AAC2-B69849532BF1}"/>
                    </a:ext>
                  </a:extLst>
                </p:cNvPr>
                <p:cNvSpPr/>
                <p:nvPr/>
              </p:nvSpPr>
              <p:spPr>
                <a:xfrm rot="10800000">
                  <a:off x="3997592" y="3048854"/>
                  <a:ext cx="1009669" cy="723580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6" fmla="*/ 9841 w 10000"/>
                    <a:gd name="connsiteY6" fmla="*/ 6220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0" fmla="*/ 9999 w 10000"/>
                    <a:gd name="connsiteY0" fmla="*/ 10000 h 10000"/>
                    <a:gd name="connsiteX1" fmla="*/ 5183 w 10000"/>
                    <a:gd name="connsiteY1" fmla="*/ 9912 h 10000"/>
                    <a:gd name="connsiteX2" fmla="*/ 0 w 10000"/>
                    <a:gd name="connsiteY2" fmla="*/ 5043 h 10000"/>
                    <a:gd name="connsiteX3" fmla="*/ 5183 w 10000"/>
                    <a:gd name="connsiteY3" fmla="*/ 44 h 10000"/>
                    <a:gd name="connsiteX4" fmla="*/ 1000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9999" y="10000"/>
                      </a:moveTo>
                      <a:lnTo>
                        <a:pt x="5183" y="9912"/>
                      </a:lnTo>
                      <a:cubicBezTo>
                        <a:pt x="3060" y="9824"/>
                        <a:pt x="0" y="6688"/>
                        <a:pt x="0" y="5043"/>
                      </a:cubicBezTo>
                      <a:cubicBezTo>
                        <a:pt x="0" y="3398"/>
                        <a:pt x="2965" y="220"/>
                        <a:pt x="5183" y="44"/>
                      </a:cubicBezTo>
                      <a:lnTo>
                        <a:pt x="1000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Stored Data 71">
                  <a:extLst>
                    <a:ext uri="{FF2B5EF4-FFF2-40B4-BE49-F238E27FC236}">
                      <a16:creationId xmlns:a16="http://schemas.microsoft.com/office/drawing/2014/main" id="{6D6254B3-9769-4D35-A6B6-38A2EC945EC3}"/>
                    </a:ext>
                  </a:extLst>
                </p:cNvPr>
                <p:cNvSpPr/>
                <p:nvPr/>
              </p:nvSpPr>
              <p:spPr>
                <a:xfrm rot="10800000">
                  <a:off x="3990333" y="3048834"/>
                  <a:ext cx="107530" cy="723601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603 w 5420"/>
                    <a:gd name="connsiteY0" fmla="*/ 44 h 10000"/>
                    <a:gd name="connsiteX1" fmla="*/ 5420 w 5420"/>
                    <a:gd name="connsiteY1" fmla="*/ 0 h 10000"/>
                    <a:gd name="connsiteX2" fmla="*/ 4355 w 5420"/>
                    <a:gd name="connsiteY2" fmla="*/ 4956 h 10000"/>
                    <a:gd name="connsiteX3" fmla="*/ 5419 w 5420"/>
                    <a:gd name="connsiteY3" fmla="*/ 10000 h 10000"/>
                    <a:gd name="connsiteX4" fmla="*/ 603 w 5420"/>
                    <a:gd name="connsiteY4" fmla="*/ 9912 h 10000"/>
                    <a:gd name="connsiteX5" fmla="*/ 603 w 5420"/>
                    <a:gd name="connsiteY5" fmla="*/ 44 h 10000"/>
                    <a:gd name="connsiteX0" fmla="*/ 1112 w 9999"/>
                    <a:gd name="connsiteY0" fmla="*/ 9912 h 11176"/>
                    <a:gd name="connsiteX1" fmla="*/ 1112 w 9999"/>
                    <a:gd name="connsiteY1" fmla="*/ 44 h 11176"/>
                    <a:gd name="connsiteX2" fmla="*/ 9999 w 9999"/>
                    <a:gd name="connsiteY2" fmla="*/ 0 h 11176"/>
                    <a:gd name="connsiteX3" fmla="*/ 8034 w 9999"/>
                    <a:gd name="connsiteY3" fmla="*/ 4956 h 11176"/>
                    <a:gd name="connsiteX4" fmla="*/ 9997 w 9999"/>
                    <a:gd name="connsiteY4" fmla="*/ 10000 h 11176"/>
                    <a:gd name="connsiteX5" fmla="*/ 2783 w 9999"/>
                    <a:gd name="connsiteY5" fmla="*/ 11176 h 11176"/>
                    <a:gd name="connsiteX0" fmla="*/ 1112 w 10000"/>
                    <a:gd name="connsiteY0" fmla="*/ 8869 h 8948"/>
                    <a:gd name="connsiteX1" fmla="*/ 1112 w 10000"/>
                    <a:gd name="connsiteY1" fmla="*/ 39 h 8948"/>
                    <a:gd name="connsiteX2" fmla="*/ 10000 w 10000"/>
                    <a:gd name="connsiteY2" fmla="*/ 0 h 8948"/>
                    <a:gd name="connsiteX3" fmla="*/ 8035 w 10000"/>
                    <a:gd name="connsiteY3" fmla="*/ 4435 h 8948"/>
                    <a:gd name="connsiteX4" fmla="*/ 9998 w 10000"/>
                    <a:gd name="connsiteY4" fmla="*/ 8948 h 8948"/>
                    <a:gd name="connsiteX0" fmla="*/ 0 w 8888"/>
                    <a:gd name="connsiteY0" fmla="*/ 44 h 10000"/>
                    <a:gd name="connsiteX1" fmla="*/ 8888 w 8888"/>
                    <a:gd name="connsiteY1" fmla="*/ 0 h 10000"/>
                    <a:gd name="connsiteX2" fmla="*/ 6923 w 8888"/>
                    <a:gd name="connsiteY2" fmla="*/ 4956 h 10000"/>
                    <a:gd name="connsiteX3" fmla="*/ 8886 w 8888"/>
                    <a:gd name="connsiteY3" fmla="*/ 10000 h 10000"/>
                    <a:gd name="connsiteX0" fmla="*/ 2211 w 2211"/>
                    <a:gd name="connsiteY0" fmla="*/ 0 h 10000"/>
                    <a:gd name="connsiteX1" fmla="*/ 0 w 2211"/>
                    <a:gd name="connsiteY1" fmla="*/ 4956 h 10000"/>
                    <a:gd name="connsiteX2" fmla="*/ 2209 w 2211"/>
                    <a:gd name="connsiteY2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68A0EE8-2B71-452A-AA6E-E28F2605D17A}"/>
                </a:ext>
              </a:extLst>
            </p:cNvPr>
            <p:cNvGrpSpPr/>
            <p:nvPr/>
          </p:nvGrpSpPr>
          <p:grpSpPr>
            <a:xfrm>
              <a:off x="4275776" y="3210742"/>
              <a:ext cx="731574" cy="380360"/>
              <a:chOff x="379248" y="5807937"/>
              <a:chExt cx="1448058" cy="752875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E31F97A-EAE3-457E-9CB6-60A1827CAFE9}"/>
                  </a:ext>
                </a:extLst>
              </p:cNvPr>
              <p:cNvCxnSpPr/>
              <p:nvPr/>
            </p:nvCxnSpPr>
            <p:spPr>
              <a:xfrm flipV="1">
                <a:off x="379248" y="618716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D9C81D-2499-4A1B-812E-3F86AEB828D3}"/>
                  </a:ext>
                </a:extLst>
              </p:cNvPr>
              <p:cNvCxnSpPr/>
              <p:nvPr/>
            </p:nvCxnSpPr>
            <p:spPr>
              <a:xfrm flipV="1">
                <a:off x="1563383" y="6183730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23BFD91-606A-4963-9BC7-55CA0AFFF448}"/>
                  </a:ext>
                </a:extLst>
              </p:cNvPr>
              <p:cNvSpPr/>
              <p:nvPr/>
            </p:nvSpPr>
            <p:spPr>
              <a:xfrm>
                <a:off x="1446530" y="6125012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riangle 100">
                <a:extLst>
                  <a:ext uri="{FF2B5EF4-FFF2-40B4-BE49-F238E27FC236}">
                    <a16:creationId xmlns:a16="http://schemas.microsoft.com/office/drawing/2014/main" id="{E3095250-3190-4B75-9C3F-1A038C7A3A3A}"/>
                  </a:ext>
                </a:extLst>
              </p:cNvPr>
              <p:cNvSpPr/>
              <p:nvPr/>
            </p:nvSpPr>
            <p:spPr>
              <a:xfrm rot="5400000">
                <a:off x="733521" y="5859860"/>
                <a:ext cx="752875" cy="64903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510C74B1-FDCB-41E6-9E12-4F61B4E35918}"/>
                </a:ext>
              </a:extLst>
            </p:cNvPr>
            <p:cNvCxnSpPr>
              <a:cxnSpLocks/>
            </p:cNvCxnSpPr>
            <p:nvPr/>
          </p:nvCxnSpPr>
          <p:spPr>
            <a:xfrm>
              <a:off x="6522953" y="3220543"/>
              <a:ext cx="1049254" cy="66839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F2CBD6B8-F26E-4CA5-860B-A537795D2623}"/>
                </a:ext>
              </a:extLst>
            </p:cNvPr>
            <p:cNvCxnSpPr/>
            <p:nvPr/>
          </p:nvCxnSpPr>
          <p:spPr>
            <a:xfrm flipV="1">
              <a:off x="6522953" y="4252284"/>
              <a:ext cx="1049254" cy="370559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0747BF-C809-452C-9D6A-5118BA3A7D64}"/>
                </a:ext>
              </a:extLst>
            </p:cNvPr>
            <p:cNvSpPr/>
            <p:nvPr/>
          </p:nvSpPr>
          <p:spPr>
            <a:xfrm>
              <a:off x="3133725" y="2466975"/>
              <a:ext cx="6315075" cy="29500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DC8DFA5-0A0A-4D3F-A028-82B6AE9F6F62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4803031"/>
              <a:ext cx="21368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941AC4-252C-476F-A53B-53CEB10E053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3913501"/>
              <a:ext cx="15612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49F59A8-8744-44B4-B6DD-9B2D4A383EC0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3037383"/>
              <a:ext cx="21368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81D77A-BC0A-44DD-970C-0166A0BE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3841" y="3397148"/>
              <a:ext cx="0" cy="1405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6CD8053-D4D2-4CE1-AF19-1F5348B7D958}"/>
                </a:ext>
              </a:extLst>
            </p:cNvPr>
            <p:cNvCxnSpPr>
              <a:cxnSpLocks/>
            </p:cNvCxnSpPr>
            <p:nvPr/>
          </p:nvCxnSpPr>
          <p:spPr>
            <a:xfrm>
              <a:off x="4053841" y="3397148"/>
              <a:ext cx="2990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191C361-C8E1-4869-8613-250F51073DC2}"/>
                </a:ext>
              </a:extLst>
            </p:cNvPr>
            <p:cNvCxnSpPr/>
            <p:nvPr/>
          </p:nvCxnSpPr>
          <p:spPr>
            <a:xfrm>
              <a:off x="4380634" y="3913501"/>
              <a:ext cx="626716" cy="52406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FD594A-E279-4B82-B846-A9ED2D3295C2}"/>
                </a:ext>
              </a:extLst>
            </p:cNvPr>
            <p:cNvCxnSpPr>
              <a:cxnSpLocks/>
            </p:cNvCxnSpPr>
            <p:nvPr/>
          </p:nvCxnSpPr>
          <p:spPr>
            <a:xfrm>
              <a:off x="8968740" y="4068286"/>
              <a:ext cx="685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A1524E-82D8-480C-B82D-507EF77E38E1}"/>
                </a:ext>
              </a:extLst>
            </p:cNvPr>
            <p:cNvSpPr txBox="1"/>
            <p:nvPr/>
          </p:nvSpPr>
          <p:spPr>
            <a:xfrm>
              <a:off x="2445673" y="285271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endParaRPr lang="en-SE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132FFE-11E0-4409-8CE1-D7882EA0FA94}"/>
                </a:ext>
              </a:extLst>
            </p:cNvPr>
            <p:cNvSpPr txBox="1"/>
            <p:nvPr/>
          </p:nvSpPr>
          <p:spPr>
            <a:xfrm>
              <a:off x="2439821" y="369664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SE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1BFCF4C-7944-4829-B6CF-F5FCE2C39719}"/>
                </a:ext>
              </a:extLst>
            </p:cNvPr>
            <p:cNvSpPr txBox="1"/>
            <p:nvPr/>
          </p:nvSpPr>
          <p:spPr>
            <a:xfrm>
              <a:off x="2439821" y="461836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endParaRPr lang="en-SE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330F26-20B3-498D-BBC2-4F09B233AECA}"/>
                </a:ext>
              </a:extLst>
            </p:cNvPr>
            <p:cNvSpPr txBox="1"/>
            <p:nvPr/>
          </p:nvSpPr>
          <p:spPr>
            <a:xfrm>
              <a:off x="9654540" y="391350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endParaRPr lang="en-SE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D57B3D-D3AE-46AE-875B-05DE458491AC}"/>
                </a:ext>
              </a:extLst>
            </p:cNvPr>
            <p:cNvSpPr txBox="1"/>
            <p:nvPr/>
          </p:nvSpPr>
          <p:spPr>
            <a:xfrm>
              <a:off x="5225000" y="1845771"/>
              <a:ext cx="204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my_module</a:t>
              </a:r>
              <a:endParaRPr lang="en-SE" sz="28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29A5CF-30A8-4CFC-B9F6-0C92414127C7}"/>
                </a:ext>
              </a:extLst>
            </p:cNvPr>
            <p:cNvSpPr txBox="1"/>
            <p:nvPr/>
          </p:nvSpPr>
          <p:spPr>
            <a:xfrm>
              <a:off x="7979869" y="3873784"/>
              <a:ext cx="8096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Or1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FCFAC37-4906-48B5-BA73-F40BF08007F8}"/>
                </a:ext>
              </a:extLst>
            </p:cNvPr>
            <p:cNvSpPr txBox="1"/>
            <p:nvPr/>
          </p:nvSpPr>
          <p:spPr>
            <a:xfrm>
              <a:off x="4181561" y="3567636"/>
              <a:ext cx="8096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Not1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1CD9B700-EB85-4021-B20C-BA5DD73CB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5925" y="5728054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1CD9B700-EB85-4021-B20C-BA5DD73CB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925" y="5728054"/>
                <a:ext cx="2590802" cy="577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EC64D-DB82-CB49-9B26-3614F0CB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6D89-416F-1E40-B49C-44D41082B79C}" type="datetime1">
              <a:rPr lang="sv-SE" smtClean="0"/>
              <a:t>2022-08-28</a:t>
            </a:fld>
            <a:endParaRPr lang="en-SE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78825F5-4491-F448-AAC9-F3714AC4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953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E5BB-74BE-4F37-A320-AB4DD7A6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2 – Model the module using gale-level Verilog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57F9-3821-49CC-A612-C84FB33E0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Not1();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And1();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And2();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or</a:t>
            </a:r>
            <a:r>
              <a:rPr lang="en-US" dirty="0"/>
              <a:t> Or1();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867F20A-7C07-42FE-8A7E-933E110A6A7A}"/>
              </a:ext>
            </a:extLst>
          </p:cNvPr>
          <p:cNvGrpSpPr/>
          <p:nvPr/>
        </p:nvGrpSpPr>
        <p:grpSpPr>
          <a:xfrm>
            <a:off x="8440284" y="4715937"/>
            <a:ext cx="1086865" cy="514143"/>
            <a:chOff x="4042896" y="1715660"/>
            <a:chExt cx="1566675" cy="74111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2B99853-CC03-46FE-BA45-D12D8A6DFB01}"/>
                </a:ext>
              </a:extLst>
            </p:cNvPr>
            <p:cNvCxnSpPr>
              <a:cxnSpLocks/>
            </p:cNvCxnSpPr>
            <p:nvPr/>
          </p:nvCxnSpPr>
          <p:spPr>
            <a:xfrm>
              <a:off x="4289324" y="2266407"/>
              <a:ext cx="16867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D8D836C-2EF9-490B-B909-671B8E2AF491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FE8E835-E9EA-40D8-9B7B-A924DFBF6E22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Delay 68">
              <a:extLst>
                <a:ext uri="{FF2B5EF4-FFF2-40B4-BE49-F238E27FC236}">
                  <a16:creationId xmlns:a16="http://schemas.microsoft.com/office/drawing/2014/main" id="{1A56B915-9821-4E95-87C6-AA2808C638E6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And1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FA382E7-53CC-4205-AB8F-4994991E2ACA}"/>
              </a:ext>
            </a:extLst>
          </p:cNvPr>
          <p:cNvGrpSpPr/>
          <p:nvPr/>
        </p:nvGrpSpPr>
        <p:grpSpPr>
          <a:xfrm>
            <a:off x="8440284" y="5688768"/>
            <a:ext cx="1086865" cy="514143"/>
            <a:chOff x="4042896" y="1715660"/>
            <a:chExt cx="1566675" cy="741118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C041E5E-97B8-45FC-BF3B-030361803D10}"/>
                </a:ext>
              </a:extLst>
            </p:cNvPr>
            <p:cNvCxnSpPr/>
            <p:nvPr/>
          </p:nvCxnSpPr>
          <p:spPr>
            <a:xfrm flipV="1">
              <a:off x="4042896" y="226640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D48F833-E6BD-42FC-A7B0-C6B836AE0CD8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0C0D6E3-02C8-4571-9C32-25F0CE97C6D3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Delay 68">
              <a:extLst>
                <a:ext uri="{FF2B5EF4-FFF2-40B4-BE49-F238E27FC236}">
                  <a16:creationId xmlns:a16="http://schemas.microsoft.com/office/drawing/2014/main" id="{252B873A-5D43-428D-8A7E-AADC056BA08B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315DE2D-8DD9-42A9-A209-13EB013068E6}"/>
              </a:ext>
            </a:extLst>
          </p:cNvPr>
          <p:cNvGrpSpPr/>
          <p:nvPr/>
        </p:nvGrpSpPr>
        <p:grpSpPr>
          <a:xfrm>
            <a:off x="10255058" y="5308528"/>
            <a:ext cx="1109455" cy="501991"/>
            <a:chOff x="3675121" y="3048834"/>
            <a:chExt cx="1599238" cy="72360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15F2A22-7FE5-45B0-B1BA-AC310E1D106B}"/>
                </a:ext>
              </a:extLst>
            </p:cNvPr>
            <p:cNvCxnSpPr/>
            <p:nvPr/>
          </p:nvCxnSpPr>
          <p:spPr>
            <a:xfrm flipV="1">
              <a:off x="3675121" y="359693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4687BE5-6F64-436E-99EE-9AC2AF1D2B75}"/>
                </a:ext>
              </a:extLst>
            </p:cNvPr>
            <p:cNvCxnSpPr/>
            <p:nvPr/>
          </p:nvCxnSpPr>
          <p:spPr>
            <a:xfrm flipV="1">
              <a:off x="3675121" y="323358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7E7B4FB-43E2-4720-80F0-6CCD480C95F6}"/>
                </a:ext>
              </a:extLst>
            </p:cNvPr>
            <p:cNvCxnSpPr/>
            <p:nvPr/>
          </p:nvCxnSpPr>
          <p:spPr>
            <a:xfrm flipV="1">
              <a:off x="5010436" y="3412939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F43FE96-ED0C-4743-9DF7-098D2F9FBCF1}"/>
                </a:ext>
              </a:extLst>
            </p:cNvPr>
            <p:cNvGrpSpPr/>
            <p:nvPr/>
          </p:nvGrpSpPr>
          <p:grpSpPr>
            <a:xfrm>
              <a:off x="3990333" y="3048834"/>
              <a:ext cx="1016928" cy="723601"/>
              <a:chOff x="3990333" y="3048834"/>
              <a:chExt cx="1016928" cy="723601"/>
            </a:xfrm>
          </p:grpSpPr>
          <p:sp>
            <p:nvSpPr>
              <p:cNvPr id="113" name="Stored Data 71">
                <a:extLst>
                  <a:ext uri="{FF2B5EF4-FFF2-40B4-BE49-F238E27FC236}">
                    <a16:creationId xmlns:a16="http://schemas.microsoft.com/office/drawing/2014/main" id="{B065E756-3950-4F46-AA2B-986285BA7438}"/>
                  </a:ext>
                </a:extLst>
              </p:cNvPr>
              <p:cNvSpPr/>
              <p:nvPr/>
            </p:nvSpPr>
            <p:spPr>
              <a:xfrm rot="10800000">
                <a:off x="3997592" y="3048854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Stored Data 71">
                <a:extLst>
                  <a:ext uri="{FF2B5EF4-FFF2-40B4-BE49-F238E27FC236}">
                    <a16:creationId xmlns:a16="http://schemas.microsoft.com/office/drawing/2014/main" id="{28D7A9C4-B8DE-4C81-BA93-1F13B6BF7858}"/>
                  </a:ext>
                </a:extLst>
              </p:cNvPr>
              <p:cNvSpPr/>
              <p:nvPr/>
            </p:nvSpPr>
            <p:spPr>
              <a:xfrm rot="10800000">
                <a:off x="3990333" y="3048834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D8895A3-3756-4BBD-A742-5C568B57226E}"/>
              </a:ext>
            </a:extLst>
          </p:cNvPr>
          <p:cNvGrpSpPr/>
          <p:nvPr/>
        </p:nvGrpSpPr>
        <p:grpSpPr>
          <a:xfrm>
            <a:off x="7968192" y="4966209"/>
            <a:ext cx="507522" cy="263871"/>
            <a:chOff x="379248" y="5807937"/>
            <a:chExt cx="1448058" cy="75287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1BB42AF-9443-42A8-93EF-879B812501F3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43FFC33-AC75-4628-AA65-78F227339E69}"/>
                </a:ext>
              </a:extLst>
            </p:cNvPr>
            <p:cNvCxnSpPr/>
            <p:nvPr/>
          </p:nvCxnSpPr>
          <p:spPr>
            <a:xfrm flipV="1">
              <a:off x="1563383" y="6183730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F46ACCD-A162-473F-9745-9381F01EACC2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08" name="Triangle 100">
              <a:extLst>
                <a:ext uri="{FF2B5EF4-FFF2-40B4-BE49-F238E27FC236}">
                  <a16:creationId xmlns:a16="http://schemas.microsoft.com/office/drawing/2014/main" id="{0605627D-C5A9-443D-A7A7-E2D373DFF170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B9FAAA0E-7A6F-4827-AAE0-6C75B5F6C662}"/>
              </a:ext>
            </a:extLst>
          </p:cNvPr>
          <p:cNvSpPr/>
          <p:nvPr/>
        </p:nvSpPr>
        <p:spPr>
          <a:xfrm>
            <a:off x="7175906" y="4450229"/>
            <a:ext cx="4381020" cy="204655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sz="14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651173-C34A-4648-9363-A31D3916F48C}"/>
              </a:ext>
            </a:extLst>
          </p:cNvPr>
          <p:cNvCxnSpPr>
            <a:cxnSpLocks/>
          </p:cNvCxnSpPr>
          <p:nvPr/>
        </p:nvCxnSpPr>
        <p:spPr>
          <a:xfrm>
            <a:off x="6957846" y="6070844"/>
            <a:ext cx="509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B65418-C0F7-4274-A218-DEED44D82B4A}"/>
              </a:ext>
            </a:extLst>
          </p:cNvPr>
          <p:cNvCxnSpPr>
            <a:cxnSpLocks/>
          </p:cNvCxnSpPr>
          <p:nvPr/>
        </p:nvCxnSpPr>
        <p:spPr>
          <a:xfrm>
            <a:off x="6957846" y="5453741"/>
            <a:ext cx="509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549E68E-1B98-47FD-860A-D2997EC71CE9}"/>
              </a:ext>
            </a:extLst>
          </p:cNvPr>
          <p:cNvCxnSpPr>
            <a:cxnSpLocks/>
          </p:cNvCxnSpPr>
          <p:nvPr/>
        </p:nvCxnSpPr>
        <p:spPr>
          <a:xfrm>
            <a:off x="6957846" y="4845943"/>
            <a:ext cx="509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8D8E586-DBEC-4837-AFFF-EF6099EFA636}"/>
              </a:ext>
            </a:extLst>
          </p:cNvPr>
          <p:cNvCxnSpPr>
            <a:cxnSpLocks/>
          </p:cNvCxnSpPr>
          <p:nvPr/>
        </p:nvCxnSpPr>
        <p:spPr>
          <a:xfrm>
            <a:off x="7814227" y="5095527"/>
            <a:ext cx="207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6E61CCC-00C7-48EE-8720-5181B4BC9324}"/>
              </a:ext>
            </a:extLst>
          </p:cNvPr>
          <p:cNvCxnSpPr>
            <a:cxnSpLocks/>
          </p:cNvCxnSpPr>
          <p:nvPr/>
        </p:nvCxnSpPr>
        <p:spPr>
          <a:xfrm>
            <a:off x="11452860" y="5561122"/>
            <a:ext cx="2467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6B333AD-741F-45C7-8C46-31DB10B261E6}"/>
              </a:ext>
            </a:extLst>
          </p:cNvPr>
          <p:cNvSpPr txBox="1"/>
          <p:nvPr/>
        </p:nvSpPr>
        <p:spPr>
          <a:xfrm>
            <a:off x="6698577" y="471783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en-SE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421F0A-7F60-4FA5-B3F8-2491FE6A1E78}"/>
              </a:ext>
            </a:extLst>
          </p:cNvPr>
          <p:cNvSpPr txBox="1"/>
          <p:nvPr/>
        </p:nvSpPr>
        <p:spPr>
          <a:xfrm>
            <a:off x="6694517" y="530330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SE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9854D8-61BD-4737-B2A0-A511B1386867}"/>
              </a:ext>
            </a:extLst>
          </p:cNvPr>
          <p:cNvSpPr txBox="1"/>
          <p:nvPr/>
        </p:nvSpPr>
        <p:spPr>
          <a:xfrm>
            <a:off x="6694517" y="594273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SE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303AE85-27F7-4820-BDAF-7F88D17827F7}"/>
              </a:ext>
            </a:extLst>
          </p:cNvPr>
          <p:cNvSpPr txBox="1"/>
          <p:nvPr/>
        </p:nvSpPr>
        <p:spPr>
          <a:xfrm>
            <a:off x="11699657" y="545374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  <a:endParaRPr lang="en-SE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D64893F-CD13-4940-82C4-95EE65211527}"/>
              </a:ext>
            </a:extLst>
          </p:cNvPr>
          <p:cNvSpPr txBox="1"/>
          <p:nvPr/>
        </p:nvSpPr>
        <p:spPr>
          <a:xfrm>
            <a:off x="8611241" y="3977141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my_module</a:t>
            </a:r>
            <a:endParaRPr lang="en-SE" sz="2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ED3C212-5F3A-4F13-8EA4-832E4C762300}"/>
              </a:ext>
            </a:extLst>
          </p:cNvPr>
          <p:cNvSpPr txBox="1"/>
          <p:nvPr/>
        </p:nvSpPr>
        <p:spPr>
          <a:xfrm>
            <a:off x="10537870" y="5426188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Or1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5B7D827-8611-45E6-ACDB-A08BF36D0126}"/>
              </a:ext>
            </a:extLst>
          </p:cNvPr>
          <p:cNvSpPr txBox="1"/>
          <p:nvPr/>
        </p:nvSpPr>
        <p:spPr>
          <a:xfrm>
            <a:off x="7902832" y="5213801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Not1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FEABA4E8-163A-4A9E-A74E-AF183E828138}"/>
              </a:ext>
            </a:extLst>
          </p:cNvPr>
          <p:cNvSpPr/>
          <p:nvPr/>
        </p:nvSpPr>
        <p:spPr>
          <a:xfrm>
            <a:off x="733331" y="3639493"/>
            <a:ext cx="2326740" cy="1590587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2B9EF040-54A1-4B6B-AF63-68A44BB9504B}"/>
              </a:ext>
            </a:extLst>
          </p:cNvPr>
          <p:cNvSpPr/>
          <p:nvPr/>
        </p:nvSpPr>
        <p:spPr>
          <a:xfrm>
            <a:off x="733331" y="2482075"/>
            <a:ext cx="2326740" cy="876761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8" name="Left Brace 137">
            <a:extLst>
              <a:ext uri="{FF2B5EF4-FFF2-40B4-BE49-F238E27FC236}">
                <a16:creationId xmlns:a16="http://schemas.microsoft.com/office/drawing/2014/main" id="{87C13344-1750-4F14-A9F0-E4B7B956B044}"/>
              </a:ext>
            </a:extLst>
          </p:cNvPr>
          <p:cNvSpPr/>
          <p:nvPr/>
        </p:nvSpPr>
        <p:spPr>
          <a:xfrm rot="10800000">
            <a:off x="5513678" y="2025475"/>
            <a:ext cx="523131" cy="3903331"/>
          </a:xfrm>
          <a:prstGeom prst="leftBrace">
            <a:avLst>
              <a:gd name="adj1" fmla="val 69951"/>
              <a:gd name="adj2" fmla="val 8061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38C1CC1-E151-43AF-8038-A170B765D84A}"/>
              </a:ext>
            </a:extLst>
          </p:cNvPr>
          <p:cNvSpPr txBox="1"/>
          <p:nvPr/>
        </p:nvSpPr>
        <p:spPr>
          <a:xfrm>
            <a:off x="6200869" y="2540041"/>
            <a:ext cx="1553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my_module</a:t>
            </a:r>
            <a:endParaRPr lang="en-US" sz="2000" dirty="0"/>
          </a:p>
          <a:p>
            <a:r>
              <a:rPr lang="en-US" sz="2000" dirty="0"/>
              <a:t>declaration </a:t>
            </a:r>
            <a:endParaRPr lang="en-SE" sz="2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51110B3-F1D8-48BA-9AB0-C2E342D20E38}"/>
              </a:ext>
            </a:extLst>
          </p:cNvPr>
          <p:cNvSpPr txBox="1"/>
          <p:nvPr/>
        </p:nvSpPr>
        <p:spPr>
          <a:xfrm>
            <a:off x="3060071" y="254004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input/output</a:t>
            </a:r>
            <a:endParaRPr lang="en-SE" sz="2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C607E3-06AE-4A98-9CEC-037985DF5893}"/>
              </a:ext>
            </a:extLst>
          </p:cNvPr>
          <p:cNvSpPr txBox="1"/>
          <p:nvPr/>
        </p:nvSpPr>
        <p:spPr>
          <a:xfrm>
            <a:off x="3072613" y="3801239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sub module</a:t>
            </a:r>
            <a:endParaRPr lang="en-SE" sz="2000" dirty="0"/>
          </a:p>
        </p:txBody>
      </p:sp>
      <p:sp>
        <p:nvSpPr>
          <p:cNvPr id="142" name="Speech Bubble: Rectangle 141">
            <a:extLst>
              <a:ext uri="{FF2B5EF4-FFF2-40B4-BE49-F238E27FC236}">
                <a16:creationId xmlns:a16="http://schemas.microsoft.com/office/drawing/2014/main" id="{0E6A575F-E403-43BB-8969-E5449C6986F4}"/>
              </a:ext>
            </a:extLst>
          </p:cNvPr>
          <p:cNvSpPr/>
          <p:nvPr/>
        </p:nvSpPr>
        <p:spPr>
          <a:xfrm>
            <a:off x="2780003" y="5510113"/>
            <a:ext cx="3780538" cy="1256072"/>
          </a:xfrm>
          <a:prstGeom prst="wedgeRectCallout">
            <a:avLst>
              <a:gd name="adj1" fmla="val -54101"/>
              <a:gd name="adj2" fmla="val -972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i="0" u="none" strike="noStrike" baseline="0" dirty="0">
                <a:latin typeface="Carlito" panose="020F0502020204030204" pitchFamily="34" charset="0"/>
              </a:rPr>
              <a:t>Gate primitives provided in libraries:</a:t>
            </a:r>
          </a:p>
          <a:p>
            <a:pPr algn="l"/>
            <a:r>
              <a:rPr lang="en-US" sz="2000" b="0" i="0" u="none" strike="noStrike" baseline="0" dirty="0" err="1">
                <a:latin typeface="Carlito" panose="020F0502020204030204" pitchFamily="34" charset="0"/>
              </a:rPr>
              <a:t>GateName</a:t>
            </a:r>
            <a:r>
              <a:rPr lang="en-US" sz="2000" b="0" i="0" u="none" strike="noStrike" baseline="0" dirty="0">
                <a:latin typeface="Carlito" panose="020F0502020204030204" pitchFamily="34" charset="0"/>
              </a:rPr>
              <a:t> (out, in1, in2, in3, ... )</a:t>
            </a:r>
            <a:endParaRPr lang="en-S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06F9C-24D9-D441-ABEC-6C27EC14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6095-864A-4841-A071-4272DB466507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FAF4A-451E-7544-A2C6-EFA0DABE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38</a:t>
            </a:fld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478A08F-E627-3747-8D3F-91907155C3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478A08F-E627-3747-8D3F-91907155C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  <a:blipFill>
                <a:blip r:embed="rId2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08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36" grpId="0" animBg="1"/>
      <p:bldP spid="137" grpId="0" animBg="1"/>
      <p:bldP spid="138" grpId="0" animBg="1"/>
      <p:bldP spid="139" grpId="0"/>
      <p:bldP spid="140" grpId="0"/>
      <p:bldP spid="141" grpId="0"/>
      <p:bldP spid="1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F756-0EBF-464B-BF25-DC1DB71B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connecting submodules up</a:t>
            </a:r>
            <a:endParaRPr lang="en-SE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32032A7-3877-4AF6-BCFF-6692A53F7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Not1(</a:t>
            </a:r>
            <a:r>
              <a:rPr lang="en-US" dirty="0">
                <a:solidFill>
                  <a:srgbClr val="FF0000"/>
                </a:solidFill>
              </a:rPr>
              <a:t>.in1(C)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And1(</a:t>
            </a:r>
            <a:r>
              <a:rPr lang="en-US" dirty="0">
                <a:solidFill>
                  <a:srgbClr val="FF0000"/>
                </a:solidFill>
              </a:rPr>
              <a:t>.in1(A)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And2(</a:t>
            </a:r>
            <a:r>
              <a:rPr lang="en-US" dirty="0">
                <a:solidFill>
                  <a:srgbClr val="FF0000"/>
                </a:solidFill>
              </a:rPr>
              <a:t>.in1(B), .in2(C)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or</a:t>
            </a:r>
            <a:r>
              <a:rPr lang="en-US" dirty="0"/>
              <a:t> Or1(</a:t>
            </a:r>
            <a:r>
              <a:rPr lang="en-US" dirty="0">
                <a:solidFill>
                  <a:srgbClr val="FF0000"/>
                </a:solidFill>
              </a:rPr>
              <a:t>.out(O)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A78E985-7D2B-4C5C-8FE0-BDA666615A9C}"/>
              </a:ext>
            </a:extLst>
          </p:cNvPr>
          <p:cNvSpPr/>
          <p:nvPr/>
        </p:nvSpPr>
        <p:spPr>
          <a:xfrm>
            <a:off x="7175906" y="2493458"/>
            <a:ext cx="4381020" cy="1256072"/>
          </a:xfrm>
          <a:prstGeom prst="wedgeRectCallout">
            <a:avLst>
              <a:gd name="adj1" fmla="val -63920"/>
              <a:gd name="adj2" fmla="val 41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0" i="0" u="none" strike="noStrike" baseline="0" dirty="0">
                <a:latin typeface="Carlito" panose="020F0502020204030204" pitchFamily="34" charset="0"/>
              </a:rPr>
              <a:t>Gate primitives provided in libraries:</a:t>
            </a:r>
          </a:p>
          <a:p>
            <a:pPr algn="l"/>
            <a:r>
              <a:rPr lang="en-US" sz="2400" b="0" i="0" u="none" strike="noStrike" baseline="0" dirty="0" err="1">
                <a:latin typeface="Carlito" panose="020F0502020204030204" pitchFamily="34" charset="0"/>
              </a:rPr>
              <a:t>GateName</a:t>
            </a:r>
            <a:r>
              <a:rPr lang="en-US" sz="2400" b="0" i="0" u="none" strike="noStrike" baseline="0" dirty="0">
                <a:latin typeface="Carlito" panose="020F0502020204030204" pitchFamily="34" charset="0"/>
              </a:rPr>
              <a:t> (out, in1, in2, in3, ... )</a:t>
            </a:r>
            <a:endParaRPr lang="en-SE" sz="2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B2FD28-8E23-4403-8487-2C70B579FC10}"/>
              </a:ext>
            </a:extLst>
          </p:cNvPr>
          <p:cNvGrpSpPr/>
          <p:nvPr/>
        </p:nvGrpSpPr>
        <p:grpSpPr>
          <a:xfrm>
            <a:off x="8440284" y="4715937"/>
            <a:ext cx="1086865" cy="514143"/>
            <a:chOff x="4042896" y="1715660"/>
            <a:chExt cx="1566675" cy="74111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430361-42FE-4028-BF37-46C76D998432}"/>
                </a:ext>
              </a:extLst>
            </p:cNvPr>
            <p:cNvCxnSpPr>
              <a:cxnSpLocks/>
            </p:cNvCxnSpPr>
            <p:nvPr/>
          </p:nvCxnSpPr>
          <p:spPr>
            <a:xfrm>
              <a:off x="4289324" y="2266407"/>
              <a:ext cx="16867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C68DE9-72DF-4E8C-BB16-50A5FB6D4637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F6723E-567A-4DDB-87BE-FCAAF191BDB7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Delay 68">
              <a:extLst>
                <a:ext uri="{FF2B5EF4-FFF2-40B4-BE49-F238E27FC236}">
                  <a16:creationId xmlns:a16="http://schemas.microsoft.com/office/drawing/2014/main" id="{AA961EFD-6BDA-4242-BC0D-2FB1DB0E5559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7BC75D-F181-4336-8C03-1CA8F2721232}"/>
              </a:ext>
            </a:extLst>
          </p:cNvPr>
          <p:cNvGrpSpPr/>
          <p:nvPr/>
        </p:nvGrpSpPr>
        <p:grpSpPr>
          <a:xfrm>
            <a:off x="8440284" y="5688768"/>
            <a:ext cx="1086865" cy="514143"/>
            <a:chOff x="4042896" y="1715660"/>
            <a:chExt cx="1566675" cy="74111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BAB08B-2AFA-417A-B485-88BE90A4F10A}"/>
                </a:ext>
              </a:extLst>
            </p:cNvPr>
            <p:cNvCxnSpPr/>
            <p:nvPr/>
          </p:nvCxnSpPr>
          <p:spPr>
            <a:xfrm flipV="1">
              <a:off x="4042896" y="226640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66DF98-7C4D-4BDA-A369-B1EF2C73131F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5B25E65-B9C5-4A49-BCD7-DA83F589A8DE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Delay 68">
              <a:extLst>
                <a:ext uri="{FF2B5EF4-FFF2-40B4-BE49-F238E27FC236}">
                  <a16:creationId xmlns:a16="http://schemas.microsoft.com/office/drawing/2014/main" id="{80E85F1C-E32A-4F5A-AC81-A97A1884430C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331461-5D88-4236-BD05-583FCE28C072}"/>
              </a:ext>
            </a:extLst>
          </p:cNvPr>
          <p:cNvGrpSpPr/>
          <p:nvPr/>
        </p:nvGrpSpPr>
        <p:grpSpPr>
          <a:xfrm>
            <a:off x="10255058" y="5308528"/>
            <a:ext cx="1109455" cy="501991"/>
            <a:chOff x="3675121" y="3048834"/>
            <a:chExt cx="1599238" cy="72360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5DE0D89-EB60-4F74-A5A8-928FE9E1BE8F}"/>
                </a:ext>
              </a:extLst>
            </p:cNvPr>
            <p:cNvCxnSpPr/>
            <p:nvPr/>
          </p:nvCxnSpPr>
          <p:spPr>
            <a:xfrm flipV="1">
              <a:off x="3675121" y="359693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9575AFA-8248-41AF-B4B6-6B9995391DE5}"/>
                </a:ext>
              </a:extLst>
            </p:cNvPr>
            <p:cNvCxnSpPr/>
            <p:nvPr/>
          </p:nvCxnSpPr>
          <p:spPr>
            <a:xfrm flipV="1">
              <a:off x="3675121" y="323358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2CB3D2-4BE9-4832-A21E-75FE76FAAEF8}"/>
                </a:ext>
              </a:extLst>
            </p:cNvPr>
            <p:cNvCxnSpPr/>
            <p:nvPr/>
          </p:nvCxnSpPr>
          <p:spPr>
            <a:xfrm flipV="1">
              <a:off x="5010436" y="3412939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D57DAB6-B619-4C42-A785-40452EE86C54}"/>
                </a:ext>
              </a:extLst>
            </p:cNvPr>
            <p:cNvGrpSpPr/>
            <p:nvPr/>
          </p:nvGrpSpPr>
          <p:grpSpPr>
            <a:xfrm>
              <a:off x="3990333" y="3048834"/>
              <a:ext cx="1016928" cy="723601"/>
              <a:chOff x="3990333" y="3048834"/>
              <a:chExt cx="1016928" cy="723601"/>
            </a:xfrm>
          </p:grpSpPr>
          <p:sp>
            <p:nvSpPr>
              <p:cNvPr id="61" name="Stored Data 71">
                <a:extLst>
                  <a:ext uri="{FF2B5EF4-FFF2-40B4-BE49-F238E27FC236}">
                    <a16:creationId xmlns:a16="http://schemas.microsoft.com/office/drawing/2014/main" id="{62A3C710-5A8A-4EEC-A4ED-B7ED5D185F57}"/>
                  </a:ext>
                </a:extLst>
              </p:cNvPr>
              <p:cNvSpPr/>
              <p:nvPr/>
            </p:nvSpPr>
            <p:spPr>
              <a:xfrm rot="10800000">
                <a:off x="3997592" y="3048854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tored Data 71">
                <a:extLst>
                  <a:ext uri="{FF2B5EF4-FFF2-40B4-BE49-F238E27FC236}">
                    <a16:creationId xmlns:a16="http://schemas.microsoft.com/office/drawing/2014/main" id="{6B966301-C7E3-4661-A5E2-2BE8DC2A5971}"/>
                  </a:ext>
                </a:extLst>
              </p:cNvPr>
              <p:cNvSpPr/>
              <p:nvPr/>
            </p:nvSpPr>
            <p:spPr>
              <a:xfrm rot="10800000">
                <a:off x="3990333" y="3048834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42B1CE-8B70-4A1B-9229-F0846297B4F5}"/>
              </a:ext>
            </a:extLst>
          </p:cNvPr>
          <p:cNvGrpSpPr/>
          <p:nvPr/>
        </p:nvGrpSpPr>
        <p:grpSpPr>
          <a:xfrm>
            <a:off x="7968192" y="4966209"/>
            <a:ext cx="507522" cy="263871"/>
            <a:chOff x="379248" y="5807937"/>
            <a:chExt cx="1448058" cy="7528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523685-CB87-4EEA-8389-2BDE1707E3D0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3971277-D486-4643-9E8F-91DEA1EC4FE8}"/>
                </a:ext>
              </a:extLst>
            </p:cNvPr>
            <p:cNvCxnSpPr/>
            <p:nvPr/>
          </p:nvCxnSpPr>
          <p:spPr>
            <a:xfrm flipV="1">
              <a:off x="1563383" y="6183730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46C37FE-BB9A-4047-872F-AFD380A4F1D2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67" name="Triangle 100">
              <a:extLst>
                <a:ext uri="{FF2B5EF4-FFF2-40B4-BE49-F238E27FC236}">
                  <a16:creationId xmlns:a16="http://schemas.microsoft.com/office/drawing/2014/main" id="{EB89655C-D7B9-4C77-8FEA-F322E8F6B89B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1B525DBF-11C8-4539-9D3D-3C3A263F62DC}"/>
              </a:ext>
            </a:extLst>
          </p:cNvPr>
          <p:cNvSpPr/>
          <p:nvPr/>
        </p:nvSpPr>
        <p:spPr>
          <a:xfrm>
            <a:off x="7175906" y="4450229"/>
            <a:ext cx="4381020" cy="204655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sz="140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27F05A7-C7D1-4FF5-98F0-8C0460C43828}"/>
              </a:ext>
            </a:extLst>
          </p:cNvPr>
          <p:cNvCxnSpPr>
            <a:cxnSpLocks/>
          </p:cNvCxnSpPr>
          <p:nvPr/>
        </p:nvCxnSpPr>
        <p:spPr>
          <a:xfrm>
            <a:off x="6957846" y="6070844"/>
            <a:ext cx="509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9175DD0-775E-455F-90F0-3E66D42A3419}"/>
              </a:ext>
            </a:extLst>
          </p:cNvPr>
          <p:cNvCxnSpPr>
            <a:cxnSpLocks/>
          </p:cNvCxnSpPr>
          <p:nvPr/>
        </p:nvCxnSpPr>
        <p:spPr>
          <a:xfrm>
            <a:off x="6957846" y="5453741"/>
            <a:ext cx="509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E228BB8-4300-4488-88E3-BCF45C5AE3CE}"/>
              </a:ext>
            </a:extLst>
          </p:cNvPr>
          <p:cNvCxnSpPr>
            <a:cxnSpLocks/>
          </p:cNvCxnSpPr>
          <p:nvPr/>
        </p:nvCxnSpPr>
        <p:spPr>
          <a:xfrm>
            <a:off x="6957846" y="4845943"/>
            <a:ext cx="509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47CF28-0B07-44E8-96A4-25F4AABE3CD8}"/>
              </a:ext>
            </a:extLst>
          </p:cNvPr>
          <p:cNvCxnSpPr>
            <a:cxnSpLocks/>
          </p:cNvCxnSpPr>
          <p:nvPr/>
        </p:nvCxnSpPr>
        <p:spPr>
          <a:xfrm>
            <a:off x="7814227" y="5095527"/>
            <a:ext cx="207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1B25DF9-2721-41B7-A51D-9AE0FABE5E5B}"/>
              </a:ext>
            </a:extLst>
          </p:cNvPr>
          <p:cNvCxnSpPr>
            <a:cxnSpLocks/>
          </p:cNvCxnSpPr>
          <p:nvPr/>
        </p:nvCxnSpPr>
        <p:spPr>
          <a:xfrm>
            <a:off x="11452860" y="5561122"/>
            <a:ext cx="2467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67C9F46-ED62-4529-AB6B-04E2E92EB3DE}"/>
              </a:ext>
            </a:extLst>
          </p:cNvPr>
          <p:cNvSpPr txBox="1"/>
          <p:nvPr/>
        </p:nvSpPr>
        <p:spPr>
          <a:xfrm>
            <a:off x="6698577" y="471783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en-SE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72EC2B2-6DA3-4D74-922B-7564F7002C39}"/>
              </a:ext>
            </a:extLst>
          </p:cNvPr>
          <p:cNvSpPr txBox="1"/>
          <p:nvPr/>
        </p:nvSpPr>
        <p:spPr>
          <a:xfrm>
            <a:off x="6694517" y="530330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SE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0CFCE5-780E-4686-889E-7B4C57836436}"/>
              </a:ext>
            </a:extLst>
          </p:cNvPr>
          <p:cNvSpPr txBox="1"/>
          <p:nvPr/>
        </p:nvSpPr>
        <p:spPr>
          <a:xfrm>
            <a:off x="6694517" y="594273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SE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33EF41-CFF4-4A13-87F5-8DA45EEFCEF0}"/>
              </a:ext>
            </a:extLst>
          </p:cNvPr>
          <p:cNvSpPr txBox="1"/>
          <p:nvPr/>
        </p:nvSpPr>
        <p:spPr>
          <a:xfrm>
            <a:off x="11699657" y="545374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  <a:endParaRPr lang="en-SE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90DCCA-31D0-48ED-8386-D5CE13F876D8}"/>
              </a:ext>
            </a:extLst>
          </p:cNvPr>
          <p:cNvSpPr txBox="1"/>
          <p:nvPr/>
        </p:nvSpPr>
        <p:spPr>
          <a:xfrm>
            <a:off x="8611241" y="3977141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my_module</a:t>
            </a:r>
            <a:endParaRPr lang="en-SE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9813496-DB6F-4AF8-9C8E-1896EE91BC62}"/>
              </a:ext>
            </a:extLst>
          </p:cNvPr>
          <p:cNvSpPr txBox="1"/>
          <p:nvPr/>
        </p:nvSpPr>
        <p:spPr>
          <a:xfrm>
            <a:off x="10537870" y="5426188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Or1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237B47-4BD2-4F99-ACC7-84971306ADD3}"/>
              </a:ext>
            </a:extLst>
          </p:cNvPr>
          <p:cNvSpPr txBox="1"/>
          <p:nvPr/>
        </p:nvSpPr>
        <p:spPr>
          <a:xfrm>
            <a:off x="7902832" y="5213801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Not1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80BA847F-A3F9-4C62-905E-45B83A783E0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Not1();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And1();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And2();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or</a:t>
            </a:r>
            <a:r>
              <a:rPr lang="en-US" dirty="0"/>
              <a:t> Or1();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CF62D8A-F93E-4D0A-99ED-79CF1B061A77}"/>
              </a:ext>
            </a:extLst>
          </p:cNvPr>
          <p:cNvCxnSpPr>
            <a:cxnSpLocks/>
          </p:cNvCxnSpPr>
          <p:nvPr/>
        </p:nvCxnSpPr>
        <p:spPr>
          <a:xfrm>
            <a:off x="7467600" y="6070844"/>
            <a:ext cx="3466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88DCA8-3D41-45C3-A99F-70D0DD17EC46}"/>
              </a:ext>
            </a:extLst>
          </p:cNvPr>
          <p:cNvCxnSpPr>
            <a:cxnSpLocks/>
          </p:cNvCxnSpPr>
          <p:nvPr/>
        </p:nvCxnSpPr>
        <p:spPr>
          <a:xfrm flipV="1">
            <a:off x="7814227" y="5095527"/>
            <a:ext cx="0" cy="975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AFB46A4-FC78-457E-80C9-51D2838A55D3}"/>
              </a:ext>
            </a:extLst>
          </p:cNvPr>
          <p:cNvCxnSpPr>
            <a:cxnSpLocks/>
          </p:cNvCxnSpPr>
          <p:nvPr/>
        </p:nvCxnSpPr>
        <p:spPr>
          <a:xfrm>
            <a:off x="7814227" y="5095527"/>
            <a:ext cx="1539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AC356E7-7261-4906-8877-89B8374BBD7C}"/>
              </a:ext>
            </a:extLst>
          </p:cNvPr>
          <p:cNvCxnSpPr>
            <a:cxnSpLocks/>
          </p:cNvCxnSpPr>
          <p:nvPr/>
        </p:nvCxnSpPr>
        <p:spPr>
          <a:xfrm>
            <a:off x="7439577" y="4845943"/>
            <a:ext cx="10007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C39AAEB-81D6-47DE-8036-143C6D8A5E95}"/>
              </a:ext>
            </a:extLst>
          </p:cNvPr>
          <p:cNvCxnSpPr>
            <a:cxnSpLocks/>
          </p:cNvCxnSpPr>
          <p:nvPr/>
        </p:nvCxnSpPr>
        <p:spPr>
          <a:xfrm>
            <a:off x="6957846" y="5453741"/>
            <a:ext cx="11217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306D952-EFC8-48E7-94EF-96CC293A2C6F}"/>
              </a:ext>
            </a:extLst>
          </p:cNvPr>
          <p:cNvCxnSpPr>
            <a:cxnSpLocks/>
          </p:cNvCxnSpPr>
          <p:nvPr/>
        </p:nvCxnSpPr>
        <p:spPr>
          <a:xfrm>
            <a:off x="8040937" y="5453741"/>
            <a:ext cx="399346" cy="365032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BFBF0A-16B4-42FD-A9D7-5E94EA9FFE32}"/>
              </a:ext>
            </a:extLst>
          </p:cNvPr>
          <p:cNvCxnSpPr>
            <a:cxnSpLocks/>
          </p:cNvCxnSpPr>
          <p:nvPr/>
        </p:nvCxnSpPr>
        <p:spPr>
          <a:xfrm flipV="1">
            <a:off x="11364513" y="5559524"/>
            <a:ext cx="88347" cy="1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B6114CD-7E04-444F-B335-2796C2FFCB05}"/>
              </a:ext>
            </a:extLst>
          </p:cNvPr>
          <p:cNvCxnSpPr>
            <a:cxnSpLocks/>
          </p:cNvCxnSpPr>
          <p:nvPr/>
        </p:nvCxnSpPr>
        <p:spPr>
          <a:xfrm>
            <a:off x="7814227" y="6070843"/>
            <a:ext cx="626057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22166-5632-5A4C-BCE7-691F8A5F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F04A-EF01-9341-8C61-C2C451528828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984D1-8D85-4E4C-ADE4-FBDBE9BE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39</a:t>
            </a:fld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638F86D2-7B40-0E4E-AA63-3F5AE0BDE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638F86D2-7B40-0E4E-AA63-3F5AE0BDE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  <a:blipFill>
                <a:blip r:embed="rId2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6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EB57-9453-479C-A12A-B061B952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7519" cy="1325563"/>
          </a:xfrm>
        </p:spPr>
        <p:txBody>
          <a:bodyPr/>
          <a:lstStyle/>
          <a:p>
            <a:r>
              <a:rPr lang="en-US" dirty="0"/>
              <a:t>Need for programmable logic </a:t>
            </a:r>
            <a:r>
              <a:rPr lang="en-US" altLang="zh-CN" dirty="0"/>
              <a:t>devices (PLD)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935C-713B-40F5-8D72-82EF917B9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 – early 70’s</a:t>
            </a:r>
          </a:p>
          <a:p>
            <a:r>
              <a:rPr lang="en-US" dirty="0"/>
              <a:t>EPROM – early 70’s</a:t>
            </a:r>
          </a:p>
          <a:p>
            <a:r>
              <a:rPr lang="en-US" dirty="0"/>
              <a:t>PLA – mid 70’s </a:t>
            </a:r>
          </a:p>
          <a:p>
            <a:r>
              <a:rPr lang="en-US" dirty="0"/>
              <a:t>PAL – late 70’s </a:t>
            </a:r>
          </a:p>
          <a:p>
            <a:r>
              <a:rPr lang="en-US" dirty="0"/>
              <a:t>EEPROM – early 80’s</a:t>
            </a:r>
          </a:p>
          <a:p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FF3F-ED46-B341-B84C-973B8EBF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C3D-9149-CE4E-97A7-F319DC92F655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6824B-A00C-2E4C-A603-7F7202E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72719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F756-0EBF-464B-BF25-DC1DB71B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connecting submodules up</a:t>
            </a:r>
            <a:endParaRPr lang="en-S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7B334-A9B9-4A29-80CF-5F6C2B0DA59F}"/>
              </a:ext>
            </a:extLst>
          </p:cNvPr>
          <p:cNvGrpSpPr/>
          <p:nvPr/>
        </p:nvGrpSpPr>
        <p:grpSpPr>
          <a:xfrm>
            <a:off x="6694517" y="3977141"/>
            <a:ext cx="5329268" cy="2519640"/>
            <a:chOff x="2439821" y="1785037"/>
            <a:chExt cx="7681939" cy="36319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133D02-C126-4362-AECD-DA328FED80B5}"/>
                </a:ext>
              </a:extLst>
            </p:cNvPr>
            <p:cNvGrpSpPr/>
            <p:nvPr/>
          </p:nvGrpSpPr>
          <p:grpSpPr>
            <a:xfrm>
              <a:off x="4956278" y="2849984"/>
              <a:ext cx="1566675" cy="741118"/>
              <a:chOff x="4042896" y="1715660"/>
              <a:chExt cx="1566675" cy="74111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043ECEF-F4DC-4DE9-A4D0-3541B08BF5B7}"/>
                  </a:ext>
                </a:extLst>
              </p:cNvPr>
              <p:cNvCxnSpPr/>
              <p:nvPr/>
            </p:nvCxnSpPr>
            <p:spPr>
              <a:xfrm flipV="1">
                <a:off x="4042896" y="190305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1561697-F3F6-4036-8564-E23A077BCBC9}"/>
                  </a:ext>
                </a:extLst>
              </p:cNvPr>
              <p:cNvCxnSpPr/>
              <p:nvPr/>
            </p:nvCxnSpPr>
            <p:spPr>
              <a:xfrm flipV="1">
                <a:off x="5346318" y="2086964"/>
                <a:ext cx="26325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Delay 68">
                <a:extLst>
                  <a:ext uri="{FF2B5EF4-FFF2-40B4-BE49-F238E27FC236}">
                    <a16:creationId xmlns:a16="http://schemas.microsoft.com/office/drawing/2014/main" id="{98DAE055-3B85-440E-9CA1-1314A7DD1F1A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And1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F2856F-FDA8-4BB1-81BE-0CAE67E3EBD5}"/>
                </a:ext>
              </a:extLst>
            </p:cNvPr>
            <p:cNvGrpSpPr/>
            <p:nvPr/>
          </p:nvGrpSpPr>
          <p:grpSpPr>
            <a:xfrm>
              <a:off x="4956278" y="4252284"/>
              <a:ext cx="1566675" cy="741118"/>
              <a:chOff x="4042896" y="1715660"/>
              <a:chExt cx="1566675" cy="741118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58D4154-1532-475D-8C23-323318CAB63B}"/>
                  </a:ext>
                </a:extLst>
              </p:cNvPr>
              <p:cNvCxnSpPr/>
              <p:nvPr/>
            </p:nvCxnSpPr>
            <p:spPr>
              <a:xfrm flipV="1">
                <a:off x="4042896" y="226640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99ABA2-EAB4-4849-BE6F-6E7753F6A5D1}"/>
                  </a:ext>
                </a:extLst>
              </p:cNvPr>
              <p:cNvCxnSpPr/>
              <p:nvPr/>
            </p:nvCxnSpPr>
            <p:spPr>
              <a:xfrm flipV="1">
                <a:off x="4042896" y="190305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103826-C316-4C88-8405-904BB7597DC7}"/>
                  </a:ext>
                </a:extLst>
              </p:cNvPr>
              <p:cNvCxnSpPr/>
              <p:nvPr/>
            </p:nvCxnSpPr>
            <p:spPr>
              <a:xfrm flipV="1">
                <a:off x="5346318" y="2086964"/>
                <a:ext cx="26325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Delay 68">
                <a:extLst>
                  <a:ext uri="{FF2B5EF4-FFF2-40B4-BE49-F238E27FC236}">
                    <a16:creationId xmlns:a16="http://schemas.microsoft.com/office/drawing/2014/main" id="{C87E2FE2-E600-45B9-BACD-1BC4442DCF9B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And2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F5A834-3A47-488F-BCC5-0CB7E871EDC3}"/>
                </a:ext>
              </a:extLst>
            </p:cNvPr>
            <p:cNvGrpSpPr/>
            <p:nvPr/>
          </p:nvGrpSpPr>
          <p:grpSpPr>
            <a:xfrm>
              <a:off x="7572207" y="3704181"/>
              <a:ext cx="1599238" cy="723601"/>
              <a:chOff x="3675121" y="3048834"/>
              <a:chExt cx="1599238" cy="72360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89E77E8-6C27-4485-8670-A494541958B6}"/>
                  </a:ext>
                </a:extLst>
              </p:cNvPr>
              <p:cNvCxnSpPr/>
              <p:nvPr/>
            </p:nvCxnSpPr>
            <p:spPr>
              <a:xfrm flipV="1">
                <a:off x="3675121" y="359693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D003EF-46E5-402A-BEB1-9541AE6A1D3B}"/>
                  </a:ext>
                </a:extLst>
              </p:cNvPr>
              <p:cNvCxnSpPr/>
              <p:nvPr/>
            </p:nvCxnSpPr>
            <p:spPr>
              <a:xfrm flipV="1">
                <a:off x="3675121" y="323358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0A4F3AB-B8E0-4112-893C-7FA7EF3CA600}"/>
                  </a:ext>
                </a:extLst>
              </p:cNvPr>
              <p:cNvCxnSpPr/>
              <p:nvPr/>
            </p:nvCxnSpPr>
            <p:spPr>
              <a:xfrm flipV="1">
                <a:off x="5010436" y="3412939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5F116CE-A2F4-4E3C-BE1F-C45DB2C6FCC8}"/>
                  </a:ext>
                </a:extLst>
              </p:cNvPr>
              <p:cNvGrpSpPr/>
              <p:nvPr/>
            </p:nvGrpSpPr>
            <p:grpSpPr>
              <a:xfrm>
                <a:off x="3990333" y="3048834"/>
                <a:ext cx="1016928" cy="723601"/>
                <a:chOff x="3990333" y="3048834"/>
                <a:chExt cx="1016928" cy="723601"/>
              </a:xfrm>
            </p:grpSpPr>
            <p:sp>
              <p:nvSpPr>
                <p:cNvPr id="34" name="Stored Data 71">
                  <a:extLst>
                    <a:ext uri="{FF2B5EF4-FFF2-40B4-BE49-F238E27FC236}">
                      <a16:creationId xmlns:a16="http://schemas.microsoft.com/office/drawing/2014/main" id="{4BF25C3C-6BA3-4C39-BC77-5EE7A6D8C8BC}"/>
                    </a:ext>
                  </a:extLst>
                </p:cNvPr>
                <p:cNvSpPr/>
                <p:nvPr/>
              </p:nvSpPr>
              <p:spPr>
                <a:xfrm rot="10800000">
                  <a:off x="3997592" y="3048854"/>
                  <a:ext cx="1009669" cy="723580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6" fmla="*/ 9841 w 10000"/>
                    <a:gd name="connsiteY6" fmla="*/ 6220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0" fmla="*/ 9999 w 10000"/>
                    <a:gd name="connsiteY0" fmla="*/ 10000 h 10000"/>
                    <a:gd name="connsiteX1" fmla="*/ 5183 w 10000"/>
                    <a:gd name="connsiteY1" fmla="*/ 9912 h 10000"/>
                    <a:gd name="connsiteX2" fmla="*/ 0 w 10000"/>
                    <a:gd name="connsiteY2" fmla="*/ 5043 h 10000"/>
                    <a:gd name="connsiteX3" fmla="*/ 5183 w 10000"/>
                    <a:gd name="connsiteY3" fmla="*/ 44 h 10000"/>
                    <a:gd name="connsiteX4" fmla="*/ 1000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9999" y="10000"/>
                      </a:moveTo>
                      <a:lnTo>
                        <a:pt x="5183" y="9912"/>
                      </a:lnTo>
                      <a:cubicBezTo>
                        <a:pt x="3060" y="9824"/>
                        <a:pt x="0" y="6688"/>
                        <a:pt x="0" y="5043"/>
                      </a:cubicBezTo>
                      <a:cubicBezTo>
                        <a:pt x="0" y="3398"/>
                        <a:pt x="2965" y="220"/>
                        <a:pt x="5183" y="44"/>
                      </a:cubicBezTo>
                      <a:lnTo>
                        <a:pt x="1000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Stored Data 71">
                  <a:extLst>
                    <a:ext uri="{FF2B5EF4-FFF2-40B4-BE49-F238E27FC236}">
                      <a16:creationId xmlns:a16="http://schemas.microsoft.com/office/drawing/2014/main" id="{3131FCB0-F3B3-4CDD-835A-98A17FD9A70E}"/>
                    </a:ext>
                  </a:extLst>
                </p:cNvPr>
                <p:cNvSpPr/>
                <p:nvPr/>
              </p:nvSpPr>
              <p:spPr>
                <a:xfrm rot="10800000">
                  <a:off x="3990333" y="3048834"/>
                  <a:ext cx="107530" cy="723601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603 w 5420"/>
                    <a:gd name="connsiteY0" fmla="*/ 44 h 10000"/>
                    <a:gd name="connsiteX1" fmla="*/ 5420 w 5420"/>
                    <a:gd name="connsiteY1" fmla="*/ 0 h 10000"/>
                    <a:gd name="connsiteX2" fmla="*/ 4355 w 5420"/>
                    <a:gd name="connsiteY2" fmla="*/ 4956 h 10000"/>
                    <a:gd name="connsiteX3" fmla="*/ 5419 w 5420"/>
                    <a:gd name="connsiteY3" fmla="*/ 10000 h 10000"/>
                    <a:gd name="connsiteX4" fmla="*/ 603 w 5420"/>
                    <a:gd name="connsiteY4" fmla="*/ 9912 h 10000"/>
                    <a:gd name="connsiteX5" fmla="*/ 603 w 5420"/>
                    <a:gd name="connsiteY5" fmla="*/ 44 h 10000"/>
                    <a:gd name="connsiteX0" fmla="*/ 1112 w 9999"/>
                    <a:gd name="connsiteY0" fmla="*/ 9912 h 11176"/>
                    <a:gd name="connsiteX1" fmla="*/ 1112 w 9999"/>
                    <a:gd name="connsiteY1" fmla="*/ 44 h 11176"/>
                    <a:gd name="connsiteX2" fmla="*/ 9999 w 9999"/>
                    <a:gd name="connsiteY2" fmla="*/ 0 h 11176"/>
                    <a:gd name="connsiteX3" fmla="*/ 8034 w 9999"/>
                    <a:gd name="connsiteY3" fmla="*/ 4956 h 11176"/>
                    <a:gd name="connsiteX4" fmla="*/ 9997 w 9999"/>
                    <a:gd name="connsiteY4" fmla="*/ 10000 h 11176"/>
                    <a:gd name="connsiteX5" fmla="*/ 2783 w 9999"/>
                    <a:gd name="connsiteY5" fmla="*/ 11176 h 11176"/>
                    <a:gd name="connsiteX0" fmla="*/ 1112 w 10000"/>
                    <a:gd name="connsiteY0" fmla="*/ 8869 h 8948"/>
                    <a:gd name="connsiteX1" fmla="*/ 1112 w 10000"/>
                    <a:gd name="connsiteY1" fmla="*/ 39 h 8948"/>
                    <a:gd name="connsiteX2" fmla="*/ 10000 w 10000"/>
                    <a:gd name="connsiteY2" fmla="*/ 0 h 8948"/>
                    <a:gd name="connsiteX3" fmla="*/ 8035 w 10000"/>
                    <a:gd name="connsiteY3" fmla="*/ 4435 h 8948"/>
                    <a:gd name="connsiteX4" fmla="*/ 9998 w 10000"/>
                    <a:gd name="connsiteY4" fmla="*/ 8948 h 8948"/>
                    <a:gd name="connsiteX0" fmla="*/ 0 w 8888"/>
                    <a:gd name="connsiteY0" fmla="*/ 44 h 10000"/>
                    <a:gd name="connsiteX1" fmla="*/ 8888 w 8888"/>
                    <a:gd name="connsiteY1" fmla="*/ 0 h 10000"/>
                    <a:gd name="connsiteX2" fmla="*/ 6923 w 8888"/>
                    <a:gd name="connsiteY2" fmla="*/ 4956 h 10000"/>
                    <a:gd name="connsiteX3" fmla="*/ 8886 w 8888"/>
                    <a:gd name="connsiteY3" fmla="*/ 10000 h 10000"/>
                    <a:gd name="connsiteX0" fmla="*/ 2211 w 2211"/>
                    <a:gd name="connsiteY0" fmla="*/ 0 h 10000"/>
                    <a:gd name="connsiteX1" fmla="*/ 0 w 2211"/>
                    <a:gd name="connsiteY1" fmla="*/ 4956 h 10000"/>
                    <a:gd name="connsiteX2" fmla="*/ 2209 w 2211"/>
                    <a:gd name="connsiteY2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748473-47BD-4260-9E61-7FFCB2B204AD}"/>
                </a:ext>
              </a:extLst>
            </p:cNvPr>
            <p:cNvGrpSpPr/>
            <p:nvPr/>
          </p:nvGrpSpPr>
          <p:grpSpPr>
            <a:xfrm>
              <a:off x="4275776" y="3210742"/>
              <a:ext cx="731574" cy="380360"/>
              <a:chOff x="379248" y="5807937"/>
              <a:chExt cx="1448058" cy="75287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435D3CA-3B2E-4D86-92A1-CED032E39BF8}"/>
                  </a:ext>
                </a:extLst>
              </p:cNvPr>
              <p:cNvCxnSpPr/>
              <p:nvPr/>
            </p:nvCxnSpPr>
            <p:spPr>
              <a:xfrm flipV="1">
                <a:off x="379248" y="618716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CF41D1D-1C59-4700-9857-A638DC663670}"/>
                  </a:ext>
                </a:extLst>
              </p:cNvPr>
              <p:cNvCxnSpPr/>
              <p:nvPr/>
            </p:nvCxnSpPr>
            <p:spPr>
              <a:xfrm flipV="1">
                <a:off x="1563383" y="6183730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7757B0D-611F-415F-902C-CEE52A0D1CAE}"/>
                  </a:ext>
                </a:extLst>
              </p:cNvPr>
              <p:cNvSpPr/>
              <p:nvPr/>
            </p:nvSpPr>
            <p:spPr>
              <a:xfrm>
                <a:off x="1446530" y="6125012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9" name="Triangle 100">
                <a:extLst>
                  <a:ext uri="{FF2B5EF4-FFF2-40B4-BE49-F238E27FC236}">
                    <a16:creationId xmlns:a16="http://schemas.microsoft.com/office/drawing/2014/main" id="{D59CB415-A13B-4036-AD20-7172B5C32EB3}"/>
                  </a:ext>
                </a:extLst>
              </p:cNvPr>
              <p:cNvSpPr/>
              <p:nvPr/>
            </p:nvSpPr>
            <p:spPr>
              <a:xfrm rot="5400000">
                <a:off x="733521" y="5859860"/>
                <a:ext cx="752875" cy="64903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F929FB-E326-4C56-B66B-4D7158576E80}"/>
                </a:ext>
              </a:extLst>
            </p:cNvPr>
            <p:cNvSpPr/>
            <p:nvPr/>
          </p:nvSpPr>
          <p:spPr>
            <a:xfrm>
              <a:off x="3133725" y="2466975"/>
              <a:ext cx="6315075" cy="29500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E" sz="14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A008D6-3432-4E1B-B177-E80EE92BB1E6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4803031"/>
              <a:ext cx="21368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0FE6952-2CF2-4221-80AE-3D123FE96FA0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3913501"/>
              <a:ext cx="16169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332B28D-0EC7-404D-A666-3A84333C0834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3037383"/>
              <a:ext cx="21368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EE027E-757F-4E5E-83AD-E2139079D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3841" y="3397148"/>
              <a:ext cx="0" cy="1405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6BD6D3A-E1A9-4DF5-BDB5-ECA64A4F850D}"/>
                </a:ext>
              </a:extLst>
            </p:cNvPr>
            <p:cNvCxnSpPr>
              <a:cxnSpLocks/>
            </p:cNvCxnSpPr>
            <p:nvPr/>
          </p:nvCxnSpPr>
          <p:spPr>
            <a:xfrm>
              <a:off x="4053841" y="3397148"/>
              <a:ext cx="2990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FBF5B96F-7610-4BD1-A89D-C692CA71961D}"/>
                </a:ext>
              </a:extLst>
            </p:cNvPr>
            <p:cNvCxnSpPr>
              <a:cxnSpLocks/>
            </p:cNvCxnSpPr>
            <p:nvPr/>
          </p:nvCxnSpPr>
          <p:spPr>
            <a:xfrm>
              <a:off x="4380635" y="3913501"/>
              <a:ext cx="575644" cy="5261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DBEA4C3-6331-4720-AF3A-B4BED531720D}"/>
                </a:ext>
              </a:extLst>
            </p:cNvPr>
            <p:cNvCxnSpPr>
              <a:cxnSpLocks/>
            </p:cNvCxnSpPr>
            <p:nvPr/>
          </p:nvCxnSpPr>
          <p:spPr>
            <a:xfrm>
              <a:off x="8968740" y="4068286"/>
              <a:ext cx="685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FA9E64-1666-41FB-8B3C-E00946A72AE5}"/>
                </a:ext>
              </a:extLst>
            </p:cNvPr>
            <p:cNvSpPr txBox="1"/>
            <p:nvPr/>
          </p:nvSpPr>
          <p:spPr>
            <a:xfrm>
              <a:off x="2445673" y="2852717"/>
              <a:ext cx="439490" cy="443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endParaRPr lang="en-SE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8EB465-DAA4-4932-AD16-374B90C147D0}"/>
                </a:ext>
              </a:extLst>
            </p:cNvPr>
            <p:cNvSpPr txBox="1"/>
            <p:nvPr/>
          </p:nvSpPr>
          <p:spPr>
            <a:xfrm>
              <a:off x="2439821" y="3696649"/>
              <a:ext cx="439490" cy="443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  <a:endParaRPr lang="en-SE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BDCA4A-26C1-41D8-8207-B290C61DDC17}"/>
                </a:ext>
              </a:extLst>
            </p:cNvPr>
            <p:cNvSpPr txBox="1"/>
            <p:nvPr/>
          </p:nvSpPr>
          <p:spPr>
            <a:xfrm>
              <a:off x="2439821" y="4618365"/>
              <a:ext cx="453354" cy="443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SE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612C87-F9E0-4EAF-BD65-ED56910338E4}"/>
                </a:ext>
              </a:extLst>
            </p:cNvPr>
            <p:cNvSpPr txBox="1"/>
            <p:nvPr/>
          </p:nvSpPr>
          <p:spPr>
            <a:xfrm>
              <a:off x="9654542" y="3913501"/>
              <a:ext cx="467218" cy="443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  <a:endParaRPr lang="en-SE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758EC2-E56A-4BB9-B713-1ABA00092D43}"/>
                </a:ext>
              </a:extLst>
            </p:cNvPr>
            <p:cNvSpPr txBox="1"/>
            <p:nvPr/>
          </p:nvSpPr>
          <p:spPr>
            <a:xfrm>
              <a:off x="5202706" y="1785037"/>
              <a:ext cx="2177113" cy="576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my_module</a:t>
              </a:r>
              <a:endParaRPr lang="en-SE" sz="2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A1DE10-4E57-4D55-89AC-3C54BA19F31B}"/>
                </a:ext>
              </a:extLst>
            </p:cNvPr>
            <p:cNvSpPr txBox="1"/>
            <p:nvPr/>
          </p:nvSpPr>
          <p:spPr>
            <a:xfrm>
              <a:off x="7979870" y="3873784"/>
              <a:ext cx="809625" cy="443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Or1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9CEABF-479B-4464-80A2-4E60779209BA}"/>
                </a:ext>
              </a:extLst>
            </p:cNvPr>
            <p:cNvSpPr txBox="1"/>
            <p:nvPr/>
          </p:nvSpPr>
          <p:spPr>
            <a:xfrm>
              <a:off x="4181562" y="3567636"/>
              <a:ext cx="809625" cy="443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Not1</a:t>
              </a:r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642D193-6E5C-4535-85BC-624AE4863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42" y="1832034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wire</a:t>
            </a:r>
            <a:r>
              <a:rPr lang="en-US" dirty="0"/>
              <a:t> </a:t>
            </a:r>
            <a:r>
              <a:rPr lang="en-US" dirty="0" err="1"/>
              <a:t>w_not</a:t>
            </a:r>
            <a:r>
              <a:rPr lang="en-US" dirty="0"/>
              <a:t>, w_and1, w_and2;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Not1(.in1(C));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And1(.in1(A));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And2(.in1(B), .in2(C));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or</a:t>
            </a:r>
            <a:r>
              <a:rPr lang="en-US" dirty="0"/>
              <a:t> Or1(.out(O));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29D36B-25DA-457E-8E14-6A77DF78D847}"/>
              </a:ext>
            </a:extLst>
          </p:cNvPr>
          <p:cNvCxnSpPr>
            <a:cxnSpLocks/>
          </p:cNvCxnSpPr>
          <p:nvPr/>
        </p:nvCxnSpPr>
        <p:spPr>
          <a:xfrm>
            <a:off x="8611241" y="5098012"/>
            <a:ext cx="11701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DCF70E2D-44B4-44CA-B115-6317E10D693C}"/>
              </a:ext>
            </a:extLst>
          </p:cNvPr>
          <p:cNvSpPr/>
          <p:nvPr/>
        </p:nvSpPr>
        <p:spPr>
          <a:xfrm>
            <a:off x="7175906" y="2522399"/>
            <a:ext cx="4381020" cy="1256072"/>
          </a:xfrm>
          <a:prstGeom prst="wedgeRectCallout">
            <a:avLst>
              <a:gd name="adj1" fmla="val -63920"/>
              <a:gd name="adj2" fmla="val 41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0" i="0" u="none" strike="noStrike" baseline="0" dirty="0">
                <a:latin typeface="Carlito" panose="020F0502020204030204" pitchFamily="34" charset="0"/>
              </a:rPr>
              <a:t>Gate primitives provided in libraries:</a:t>
            </a:r>
          </a:p>
          <a:p>
            <a:pPr algn="l"/>
            <a:r>
              <a:rPr lang="en-US" sz="2400" b="0" i="0" u="none" strike="noStrike" baseline="0" dirty="0" err="1">
                <a:latin typeface="Carlito" panose="020F0502020204030204" pitchFamily="34" charset="0"/>
              </a:rPr>
              <a:t>GateName</a:t>
            </a:r>
            <a:r>
              <a:rPr lang="en-US" sz="2400" b="0" i="0" u="none" strike="noStrike" baseline="0" dirty="0">
                <a:latin typeface="Carlito" panose="020F0502020204030204" pitchFamily="34" charset="0"/>
              </a:rPr>
              <a:t> (out, in1, in2, in3, ... )</a:t>
            </a:r>
            <a:endParaRPr lang="en-SE" sz="24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27339DC-2F56-4C48-938F-7E71CA4D66CD}"/>
              </a:ext>
            </a:extLst>
          </p:cNvPr>
          <p:cNvSpPr/>
          <p:nvPr/>
        </p:nvSpPr>
        <p:spPr>
          <a:xfrm>
            <a:off x="843058" y="3305035"/>
            <a:ext cx="4259293" cy="41657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0752CD-2D9D-4F3C-97ED-1AA7F8EE02AB}"/>
              </a:ext>
            </a:extLst>
          </p:cNvPr>
          <p:cNvSpPr txBox="1"/>
          <p:nvPr/>
        </p:nvSpPr>
        <p:spPr>
          <a:xfrm>
            <a:off x="3672718" y="2904925"/>
            <a:ext cx="17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internal signal</a:t>
            </a:r>
            <a:endParaRPr lang="en-SE" sz="2000" dirty="0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CB978AD-E438-4AAE-B7C1-4C3412EA679A}"/>
              </a:ext>
            </a:extLst>
          </p:cNvPr>
          <p:cNvSpPr/>
          <p:nvPr/>
        </p:nvSpPr>
        <p:spPr>
          <a:xfrm>
            <a:off x="3295649" y="4966210"/>
            <a:ext cx="3307480" cy="1526665"/>
          </a:xfrm>
          <a:prstGeom prst="wedgeRectCallout">
            <a:avLst>
              <a:gd name="adj1" fmla="val 2024"/>
              <a:gd name="adj2" fmla="val -120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Wires are used for connecting different elements. They can be treated as physical wires. </a:t>
            </a:r>
            <a:endParaRPr lang="en-SE" sz="240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42090-F678-9E4F-8BB1-E38EB5B9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BF40-8E98-FF45-B2FF-7EDFA30337DE}" type="datetime1">
              <a:rPr lang="sv-SE" smtClean="0"/>
              <a:t>2022-08-28</a:t>
            </a:fld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B6A42-B19F-954C-9A11-0C6251E3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40</a:t>
            </a:fld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F465A78B-59B2-A848-B855-130CDC14E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F465A78B-59B2-A848-B855-130CDC14E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  <a:blipFill>
                <a:blip r:embed="rId2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33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F756-0EBF-464B-BF25-DC1DB71B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connecting submodules up</a:t>
            </a:r>
            <a:endParaRPr lang="en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133D02-C126-4362-AECD-DA328FED80B5}"/>
              </a:ext>
            </a:extLst>
          </p:cNvPr>
          <p:cNvGrpSpPr/>
          <p:nvPr/>
        </p:nvGrpSpPr>
        <p:grpSpPr>
          <a:xfrm>
            <a:off x="8440284" y="4715937"/>
            <a:ext cx="1086865" cy="514143"/>
            <a:chOff x="4042896" y="1715660"/>
            <a:chExt cx="1566675" cy="74111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43ECEF-F4DC-4DE9-A4D0-3541B08BF5B7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561697-F3F6-4036-8564-E23A077BCBC9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elay 68">
              <a:extLst>
                <a:ext uri="{FF2B5EF4-FFF2-40B4-BE49-F238E27FC236}">
                  <a16:creationId xmlns:a16="http://schemas.microsoft.com/office/drawing/2014/main" id="{98DAE055-3B85-440E-9CA1-1314A7DD1F1A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F2856F-FDA8-4BB1-81BE-0CAE67E3EBD5}"/>
              </a:ext>
            </a:extLst>
          </p:cNvPr>
          <p:cNvGrpSpPr/>
          <p:nvPr/>
        </p:nvGrpSpPr>
        <p:grpSpPr>
          <a:xfrm>
            <a:off x="8440284" y="5688768"/>
            <a:ext cx="1086865" cy="514143"/>
            <a:chOff x="4042896" y="1715660"/>
            <a:chExt cx="1566675" cy="74111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8D4154-1532-475D-8C23-323318CAB63B}"/>
                </a:ext>
              </a:extLst>
            </p:cNvPr>
            <p:cNvCxnSpPr/>
            <p:nvPr/>
          </p:nvCxnSpPr>
          <p:spPr>
            <a:xfrm flipV="1">
              <a:off x="4042896" y="226640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99ABA2-EAB4-4849-BE6F-6E7753F6A5D1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103826-C316-4C88-8405-904BB7597DC7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elay 68">
              <a:extLst>
                <a:ext uri="{FF2B5EF4-FFF2-40B4-BE49-F238E27FC236}">
                  <a16:creationId xmlns:a16="http://schemas.microsoft.com/office/drawing/2014/main" id="{C87E2FE2-E600-45B9-BACD-1BC4442DCF9B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F5A834-3A47-488F-BCC5-0CB7E871EDC3}"/>
              </a:ext>
            </a:extLst>
          </p:cNvPr>
          <p:cNvGrpSpPr/>
          <p:nvPr/>
        </p:nvGrpSpPr>
        <p:grpSpPr>
          <a:xfrm>
            <a:off x="10255058" y="5308528"/>
            <a:ext cx="1109455" cy="501991"/>
            <a:chOff x="3675121" y="3048834"/>
            <a:chExt cx="1599238" cy="72360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9E77E8-6C27-4485-8670-A494541958B6}"/>
                </a:ext>
              </a:extLst>
            </p:cNvPr>
            <p:cNvCxnSpPr/>
            <p:nvPr/>
          </p:nvCxnSpPr>
          <p:spPr>
            <a:xfrm flipV="1">
              <a:off x="3675121" y="359693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9D003EF-46E5-402A-BEB1-9541AE6A1D3B}"/>
                </a:ext>
              </a:extLst>
            </p:cNvPr>
            <p:cNvCxnSpPr/>
            <p:nvPr/>
          </p:nvCxnSpPr>
          <p:spPr>
            <a:xfrm flipV="1">
              <a:off x="3675121" y="323358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A4F3AB-B8E0-4112-893C-7FA7EF3CA600}"/>
                </a:ext>
              </a:extLst>
            </p:cNvPr>
            <p:cNvCxnSpPr/>
            <p:nvPr/>
          </p:nvCxnSpPr>
          <p:spPr>
            <a:xfrm flipV="1">
              <a:off x="5010436" y="3412939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5F116CE-A2F4-4E3C-BE1F-C45DB2C6FCC8}"/>
                </a:ext>
              </a:extLst>
            </p:cNvPr>
            <p:cNvGrpSpPr/>
            <p:nvPr/>
          </p:nvGrpSpPr>
          <p:grpSpPr>
            <a:xfrm>
              <a:off x="3990333" y="3048834"/>
              <a:ext cx="1016928" cy="723601"/>
              <a:chOff x="3990333" y="3048834"/>
              <a:chExt cx="1016928" cy="723601"/>
            </a:xfrm>
          </p:grpSpPr>
          <p:sp>
            <p:nvSpPr>
              <p:cNvPr id="34" name="Stored Data 71">
                <a:extLst>
                  <a:ext uri="{FF2B5EF4-FFF2-40B4-BE49-F238E27FC236}">
                    <a16:creationId xmlns:a16="http://schemas.microsoft.com/office/drawing/2014/main" id="{4BF25C3C-6BA3-4C39-BC77-5EE7A6D8C8BC}"/>
                  </a:ext>
                </a:extLst>
              </p:cNvPr>
              <p:cNvSpPr/>
              <p:nvPr/>
            </p:nvSpPr>
            <p:spPr>
              <a:xfrm rot="10800000">
                <a:off x="3997592" y="3048854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Stored Data 71">
                <a:extLst>
                  <a:ext uri="{FF2B5EF4-FFF2-40B4-BE49-F238E27FC236}">
                    <a16:creationId xmlns:a16="http://schemas.microsoft.com/office/drawing/2014/main" id="{3131FCB0-F3B3-4CDD-835A-98A17FD9A70E}"/>
                  </a:ext>
                </a:extLst>
              </p:cNvPr>
              <p:cNvSpPr/>
              <p:nvPr/>
            </p:nvSpPr>
            <p:spPr>
              <a:xfrm rot="10800000">
                <a:off x="3990333" y="3048834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748473-47BD-4260-9E61-7FFCB2B204AD}"/>
              </a:ext>
            </a:extLst>
          </p:cNvPr>
          <p:cNvGrpSpPr/>
          <p:nvPr/>
        </p:nvGrpSpPr>
        <p:grpSpPr>
          <a:xfrm>
            <a:off x="7968192" y="4966209"/>
            <a:ext cx="507522" cy="263871"/>
            <a:chOff x="379248" y="5807937"/>
            <a:chExt cx="1448058" cy="75287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35D3CA-3B2E-4D86-92A1-CED032E39BF8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F41D1D-1C59-4700-9857-A638DC663670}"/>
                </a:ext>
              </a:extLst>
            </p:cNvPr>
            <p:cNvCxnSpPr/>
            <p:nvPr/>
          </p:nvCxnSpPr>
          <p:spPr>
            <a:xfrm flipV="1">
              <a:off x="1563383" y="6183730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757B0D-611F-415F-902C-CEE52A0D1CAE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9" name="Triangle 100">
              <a:extLst>
                <a:ext uri="{FF2B5EF4-FFF2-40B4-BE49-F238E27FC236}">
                  <a16:creationId xmlns:a16="http://schemas.microsoft.com/office/drawing/2014/main" id="{D59CB415-A13B-4036-AD20-7172B5C32EB3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AF929FB-E326-4C56-B66B-4D7158576E80}"/>
              </a:ext>
            </a:extLst>
          </p:cNvPr>
          <p:cNvSpPr/>
          <p:nvPr/>
        </p:nvSpPr>
        <p:spPr>
          <a:xfrm>
            <a:off x="7175906" y="4450229"/>
            <a:ext cx="4381020" cy="204655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sz="1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A008D6-3432-4E1B-B177-E80EE92BB1E6}"/>
              </a:ext>
            </a:extLst>
          </p:cNvPr>
          <p:cNvCxnSpPr>
            <a:cxnSpLocks/>
          </p:cNvCxnSpPr>
          <p:nvPr/>
        </p:nvCxnSpPr>
        <p:spPr>
          <a:xfrm>
            <a:off x="6957846" y="6070844"/>
            <a:ext cx="1482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E6952-2CF2-4221-80AE-3D123FE96FA0}"/>
              </a:ext>
            </a:extLst>
          </p:cNvPr>
          <p:cNvCxnSpPr>
            <a:cxnSpLocks/>
          </p:cNvCxnSpPr>
          <p:nvPr/>
        </p:nvCxnSpPr>
        <p:spPr>
          <a:xfrm>
            <a:off x="6957846" y="5453741"/>
            <a:ext cx="11145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32B28D-0EC7-404D-A666-3A84333C0834}"/>
              </a:ext>
            </a:extLst>
          </p:cNvPr>
          <p:cNvCxnSpPr>
            <a:cxnSpLocks/>
          </p:cNvCxnSpPr>
          <p:nvPr/>
        </p:nvCxnSpPr>
        <p:spPr>
          <a:xfrm>
            <a:off x="6957846" y="4845943"/>
            <a:ext cx="1482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E027E-757F-4E5E-83AD-E2139079DFA3}"/>
              </a:ext>
            </a:extLst>
          </p:cNvPr>
          <p:cNvCxnSpPr>
            <a:cxnSpLocks/>
          </p:cNvCxnSpPr>
          <p:nvPr/>
        </p:nvCxnSpPr>
        <p:spPr>
          <a:xfrm flipV="1">
            <a:off x="7814227" y="5095527"/>
            <a:ext cx="0" cy="97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BD6D3A-E1A9-4DF5-BDB5-ECA64A4F850D}"/>
              </a:ext>
            </a:extLst>
          </p:cNvPr>
          <p:cNvCxnSpPr>
            <a:cxnSpLocks/>
          </p:cNvCxnSpPr>
          <p:nvPr/>
        </p:nvCxnSpPr>
        <p:spPr>
          <a:xfrm>
            <a:off x="7814227" y="5095527"/>
            <a:ext cx="207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F5B96F-7610-4BD1-A89D-C692CA71961D}"/>
              </a:ext>
            </a:extLst>
          </p:cNvPr>
          <p:cNvCxnSpPr>
            <a:cxnSpLocks/>
          </p:cNvCxnSpPr>
          <p:nvPr/>
        </p:nvCxnSpPr>
        <p:spPr>
          <a:xfrm>
            <a:off x="8040937" y="5453741"/>
            <a:ext cx="399347" cy="36503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BEA4C3-6331-4720-AF3A-B4BED531720D}"/>
              </a:ext>
            </a:extLst>
          </p:cNvPr>
          <p:cNvCxnSpPr>
            <a:cxnSpLocks/>
          </p:cNvCxnSpPr>
          <p:nvPr/>
        </p:nvCxnSpPr>
        <p:spPr>
          <a:xfrm>
            <a:off x="11223889" y="5561122"/>
            <a:ext cx="47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FA9E64-1666-41FB-8B3C-E00946A72AE5}"/>
              </a:ext>
            </a:extLst>
          </p:cNvPr>
          <p:cNvSpPr txBox="1"/>
          <p:nvPr/>
        </p:nvSpPr>
        <p:spPr>
          <a:xfrm>
            <a:off x="6698577" y="471783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en-SE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8EB465-DAA4-4932-AD16-374B90C147D0}"/>
              </a:ext>
            </a:extLst>
          </p:cNvPr>
          <p:cNvSpPr txBox="1"/>
          <p:nvPr/>
        </p:nvSpPr>
        <p:spPr>
          <a:xfrm>
            <a:off x="6694517" y="530330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SE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DCA4A-26C1-41D8-8207-B290C61DDC17}"/>
              </a:ext>
            </a:extLst>
          </p:cNvPr>
          <p:cNvSpPr txBox="1"/>
          <p:nvPr/>
        </p:nvSpPr>
        <p:spPr>
          <a:xfrm>
            <a:off x="6694517" y="594273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SE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12C87-F9E0-4EAF-BD65-ED56910338E4}"/>
              </a:ext>
            </a:extLst>
          </p:cNvPr>
          <p:cNvSpPr txBox="1"/>
          <p:nvPr/>
        </p:nvSpPr>
        <p:spPr>
          <a:xfrm>
            <a:off x="11699657" y="545374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  <a:endParaRPr lang="en-SE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58EC2-E56A-4BB9-B713-1ABA00092D43}"/>
              </a:ext>
            </a:extLst>
          </p:cNvPr>
          <p:cNvSpPr txBox="1"/>
          <p:nvPr/>
        </p:nvSpPr>
        <p:spPr>
          <a:xfrm>
            <a:off x="8611241" y="3977141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my_module</a:t>
            </a:r>
            <a:endParaRPr lang="en-SE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1DE10-4E57-4D55-89AC-3C54BA19F31B}"/>
              </a:ext>
            </a:extLst>
          </p:cNvPr>
          <p:cNvSpPr txBox="1"/>
          <p:nvPr/>
        </p:nvSpPr>
        <p:spPr>
          <a:xfrm>
            <a:off x="10537870" y="5426188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Or1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CEABF-479B-4464-80A2-4E60779209BA}"/>
              </a:ext>
            </a:extLst>
          </p:cNvPr>
          <p:cNvSpPr txBox="1"/>
          <p:nvPr/>
        </p:nvSpPr>
        <p:spPr>
          <a:xfrm>
            <a:off x="7902832" y="5213801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Not1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8F756F-BBC2-41F6-AF42-4C855DB4E4DF}"/>
              </a:ext>
            </a:extLst>
          </p:cNvPr>
          <p:cNvCxnSpPr>
            <a:cxnSpLocks/>
          </p:cNvCxnSpPr>
          <p:nvPr/>
        </p:nvCxnSpPr>
        <p:spPr>
          <a:xfrm flipH="1">
            <a:off x="8475715" y="5099100"/>
            <a:ext cx="1355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642D193-6E5C-4535-85BC-624AE4863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42" y="1832034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wire</a:t>
            </a:r>
            <a:r>
              <a:rPr lang="en-US" dirty="0"/>
              <a:t> </a:t>
            </a:r>
            <a:r>
              <a:rPr lang="en-US" dirty="0" err="1"/>
              <a:t>w_not</a:t>
            </a:r>
            <a:r>
              <a:rPr lang="en-US" dirty="0"/>
              <a:t>, w_and1, w_and2;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Not1(</a:t>
            </a:r>
            <a:r>
              <a:rPr lang="en-US" dirty="0">
                <a:solidFill>
                  <a:srgbClr val="FF0000"/>
                </a:solidFill>
              </a:rPr>
              <a:t>.out(</a:t>
            </a:r>
            <a:r>
              <a:rPr lang="en-US" dirty="0" err="1">
                <a:solidFill>
                  <a:srgbClr val="FF0000"/>
                </a:solidFill>
              </a:rPr>
              <a:t>w_not</a:t>
            </a:r>
            <a:r>
              <a:rPr lang="en-US" dirty="0">
                <a:solidFill>
                  <a:srgbClr val="FF0000"/>
                </a:solidFill>
              </a:rPr>
              <a:t>), </a:t>
            </a:r>
            <a:r>
              <a:rPr lang="en-US" dirty="0"/>
              <a:t>.in1(C));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And1(.in1(A), </a:t>
            </a:r>
            <a:r>
              <a:rPr lang="en-US" dirty="0">
                <a:solidFill>
                  <a:srgbClr val="FF0000"/>
                </a:solidFill>
              </a:rPr>
              <a:t>.in2(</a:t>
            </a:r>
            <a:r>
              <a:rPr lang="en-US" dirty="0" err="1">
                <a:solidFill>
                  <a:srgbClr val="FF0000"/>
                </a:solidFill>
              </a:rPr>
              <a:t>w_not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And2(.in1(B), .in2(C));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or</a:t>
            </a:r>
            <a:r>
              <a:rPr lang="en-US" dirty="0"/>
              <a:t> Or1(.out(O));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29D36B-25DA-457E-8E14-6A77DF78D847}"/>
              </a:ext>
            </a:extLst>
          </p:cNvPr>
          <p:cNvCxnSpPr>
            <a:cxnSpLocks/>
          </p:cNvCxnSpPr>
          <p:nvPr/>
        </p:nvCxnSpPr>
        <p:spPr>
          <a:xfrm>
            <a:off x="8611241" y="5098012"/>
            <a:ext cx="11701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DCF70E2D-44B4-44CA-B115-6317E10D693C}"/>
              </a:ext>
            </a:extLst>
          </p:cNvPr>
          <p:cNvSpPr/>
          <p:nvPr/>
        </p:nvSpPr>
        <p:spPr>
          <a:xfrm>
            <a:off x="7175906" y="2523212"/>
            <a:ext cx="4381020" cy="1256072"/>
          </a:xfrm>
          <a:prstGeom prst="wedgeRectCallout">
            <a:avLst>
              <a:gd name="adj1" fmla="val -63920"/>
              <a:gd name="adj2" fmla="val 41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0" i="0" u="none" strike="noStrike" baseline="0" dirty="0">
                <a:latin typeface="Carlito" panose="020F0502020204030204" pitchFamily="34" charset="0"/>
              </a:rPr>
              <a:t>Gate primitives provided in libraries:</a:t>
            </a:r>
          </a:p>
          <a:p>
            <a:pPr algn="l"/>
            <a:r>
              <a:rPr lang="en-US" sz="2400" b="0" i="0" u="none" strike="noStrike" baseline="0" dirty="0" err="1">
                <a:latin typeface="Carlito" panose="020F0502020204030204" pitchFamily="34" charset="0"/>
              </a:rPr>
              <a:t>GateName</a:t>
            </a:r>
            <a:r>
              <a:rPr lang="en-US" sz="2400" b="0" i="0" u="none" strike="noStrike" baseline="0" dirty="0">
                <a:latin typeface="Carlito" panose="020F0502020204030204" pitchFamily="34" charset="0"/>
              </a:rPr>
              <a:t> (out, in1, in2, in3, ... )</a:t>
            </a:r>
            <a:endParaRPr lang="en-SE" sz="24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27339DC-2F56-4C48-938F-7E71CA4D66CD}"/>
              </a:ext>
            </a:extLst>
          </p:cNvPr>
          <p:cNvSpPr/>
          <p:nvPr/>
        </p:nvSpPr>
        <p:spPr>
          <a:xfrm>
            <a:off x="843058" y="3305035"/>
            <a:ext cx="4259293" cy="41657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0752CD-2D9D-4F3C-97ED-1AA7F8EE02AB}"/>
              </a:ext>
            </a:extLst>
          </p:cNvPr>
          <p:cNvSpPr txBox="1"/>
          <p:nvPr/>
        </p:nvSpPr>
        <p:spPr>
          <a:xfrm>
            <a:off x="3672718" y="2904925"/>
            <a:ext cx="17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internal signal</a:t>
            </a:r>
            <a:endParaRPr lang="en-SE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3BCB7C-D280-4A3A-8369-FF52EFA5575B}"/>
              </a:ext>
            </a:extLst>
          </p:cNvPr>
          <p:cNvSpPr txBox="1"/>
          <p:nvPr/>
        </p:nvSpPr>
        <p:spPr>
          <a:xfrm>
            <a:off x="8335174" y="5126456"/>
            <a:ext cx="103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w_not</a:t>
            </a:r>
            <a:endParaRPr lang="en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53CDD-75B0-6844-AF5A-74493F810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D6DE-F763-D840-BC74-445F7558D981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E9CBE-4B14-1A49-8789-491BC9E6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41</a:t>
            </a:fld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CF41996-6761-8549-A296-48574F57B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CF41996-6761-8549-A296-48574F57B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  <a:blipFill>
                <a:blip r:embed="rId2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2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F756-0EBF-464B-BF25-DC1DB71B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connecting submodules up</a:t>
            </a:r>
            <a:endParaRPr lang="en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133D02-C126-4362-AECD-DA328FED80B5}"/>
              </a:ext>
            </a:extLst>
          </p:cNvPr>
          <p:cNvGrpSpPr/>
          <p:nvPr/>
        </p:nvGrpSpPr>
        <p:grpSpPr>
          <a:xfrm>
            <a:off x="8440284" y="4715937"/>
            <a:ext cx="1086865" cy="514143"/>
            <a:chOff x="4042896" y="1715660"/>
            <a:chExt cx="1566675" cy="74111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43ECEF-F4DC-4DE9-A4D0-3541B08BF5B7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561697-F3F6-4036-8564-E23A077BCBC9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elay 68">
              <a:extLst>
                <a:ext uri="{FF2B5EF4-FFF2-40B4-BE49-F238E27FC236}">
                  <a16:creationId xmlns:a16="http://schemas.microsoft.com/office/drawing/2014/main" id="{98DAE055-3B85-440E-9CA1-1314A7DD1F1A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F2856F-FDA8-4BB1-81BE-0CAE67E3EBD5}"/>
              </a:ext>
            </a:extLst>
          </p:cNvPr>
          <p:cNvGrpSpPr/>
          <p:nvPr/>
        </p:nvGrpSpPr>
        <p:grpSpPr>
          <a:xfrm>
            <a:off x="8440284" y="5688768"/>
            <a:ext cx="1086865" cy="514143"/>
            <a:chOff x="4042896" y="1715660"/>
            <a:chExt cx="1566675" cy="74111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8D4154-1532-475D-8C23-323318CAB63B}"/>
                </a:ext>
              </a:extLst>
            </p:cNvPr>
            <p:cNvCxnSpPr/>
            <p:nvPr/>
          </p:nvCxnSpPr>
          <p:spPr>
            <a:xfrm flipV="1">
              <a:off x="4042896" y="226640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99ABA2-EAB4-4849-BE6F-6E7753F6A5D1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103826-C316-4C88-8405-904BB7597DC7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elay 68">
              <a:extLst>
                <a:ext uri="{FF2B5EF4-FFF2-40B4-BE49-F238E27FC236}">
                  <a16:creationId xmlns:a16="http://schemas.microsoft.com/office/drawing/2014/main" id="{C87E2FE2-E600-45B9-BACD-1BC4442DCF9B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F5A834-3A47-488F-BCC5-0CB7E871EDC3}"/>
              </a:ext>
            </a:extLst>
          </p:cNvPr>
          <p:cNvGrpSpPr/>
          <p:nvPr/>
        </p:nvGrpSpPr>
        <p:grpSpPr>
          <a:xfrm>
            <a:off x="10255058" y="5308528"/>
            <a:ext cx="1109455" cy="501991"/>
            <a:chOff x="3675121" y="3048834"/>
            <a:chExt cx="1599238" cy="72360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9E77E8-6C27-4485-8670-A494541958B6}"/>
                </a:ext>
              </a:extLst>
            </p:cNvPr>
            <p:cNvCxnSpPr/>
            <p:nvPr/>
          </p:nvCxnSpPr>
          <p:spPr>
            <a:xfrm flipV="1">
              <a:off x="3675121" y="359693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9D003EF-46E5-402A-BEB1-9541AE6A1D3B}"/>
                </a:ext>
              </a:extLst>
            </p:cNvPr>
            <p:cNvCxnSpPr/>
            <p:nvPr/>
          </p:nvCxnSpPr>
          <p:spPr>
            <a:xfrm flipV="1">
              <a:off x="3675121" y="323358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A4F3AB-B8E0-4112-893C-7FA7EF3CA600}"/>
                </a:ext>
              </a:extLst>
            </p:cNvPr>
            <p:cNvCxnSpPr/>
            <p:nvPr/>
          </p:nvCxnSpPr>
          <p:spPr>
            <a:xfrm flipV="1">
              <a:off x="5010436" y="3412939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5F116CE-A2F4-4E3C-BE1F-C45DB2C6FCC8}"/>
                </a:ext>
              </a:extLst>
            </p:cNvPr>
            <p:cNvGrpSpPr/>
            <p:nvPr/>
          </p:nvGrpSpPr>
          <p:grpSpPr>
            <a:xfrm>
              <a:off x="3990333" y="3048834"/>
              <a:ext cx="1016928" cy="723601"/>
              <a:chOff x="3990333" y="3048834"/>
              <a:chExt cx="1016928" cy="723601"/>
            </a:xfrm>
          </p:grpSpPr>
          <p:sp>
            <p:nvSpPr>
              <p:cNvPr id="34" name="Stored Data 71">
                <a:extLst>
                  <a:ext uri="{FF2B5EF4-FFF2-40B4-BE49-F238E27FC236}">
                    <a16:creationId xmlns:a16="http://schemas.microsoft.com/office/drawing/2014/main" id="{4BF25C3C-6BA3-4C39-BC77-5EE7A6D8C8BC}"/>
                  </a:ext>
                </a:extLst>
              </p:cNvPr>
              <p:cNvSpPr/>
              <p:nvPr/>
            </p:nvSpPr>
            <p:spPr>
              <a:xfrm rot="10800000">
                <a:off x="3997592" y="3048854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Stored Data 71">
                <a:extLst>
                  <a:ext uri="{FF2B5EF4-FFF2-40B4-BE49-F238E27FC236}">
                    <a16:creationId xmlns:a16="http://schemas.microsoft.com/office/drawing/2014/main" id="{3131FCB0-F3B3-4CDD-835A-98A17FD9A70E}"/>
                  </a:ext>
                </a:extLst>
              </p:cNvPr>
              <p:cNvSpPr/>
              <p:nvPr/>
            </p:nvSpPr>
            <p:spPr>
              <a:xfrm rot="10800000">
                <a:off x="3990333" y="3048834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748473-47BD-4260-9E61-7FFCB2B204AD}"/>
              </a:ext>
            </a:extLst>
          </p:cNvPr>
          <p:cNvGrpSpPr/>
          <p:nvPr/>
        </p:nvGrpSpPr>
        <p:grpSpPr>
          <a:xfrm>
            <a:off x="7968192" y="4966209"/>
            <a:ext cx="507522" cy="263871"/>
            <a:chOff x="379248" y="5807937"/>
            <a:chExt cx="1448058" cy="75287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35D3CA-3B2E-4D86-92A1-CED032E39BF8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F41D1D-1C59-4700-9857-A638DC663670}"/>
                </a:ext>
              </a:extLst>
            </p:cNvPr>
            <p:cNvCxnSpPr/>
            <p:nvPr/>
          </p:nvCxnSpPr>
          <p:spPr>
            <a:xfrm flipV="1">
              <a:off x="1563383" y="6183730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757B0D-611F-415F-902C-CEE52A0D1CAE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9" name="Triangle 100">
              <a:extLst>
                <a:ext uri="{FF2B5EF4-FFF2-40B4-BE49-F238E27FC236}">
                  <a16:creationId xmlns:a16="http://schemas.microsoft.com/office/drawing/2014/main" id="{D59CB415-A13B-4036-AD20-7172B5C32EB3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AF929FB-E326-4C56-B66B-4D7158576E80}"/>
              </a:ext>
            </a:extLst>
          </p:cNvPr>
          <p:cNvSpPr/>
          <p:nvPr/>
        </p:nvSpPr>
        <p:spPr>
          <a:xfrm>
            <a:off x="7175906" y="4450229"/>
            <a:ext cx="4381020" cy="204655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sz="1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A008D6-3432-4E1B-B177-E80EE92BB1E6}"/>
              </a:ext>
            </a:extLst>
          </p:cNvPr>
          <p:cNvCxnSpPr>
            <a:cxnSpLocks/>
          </p:cNvCxnSpPr>
          <p:nvPr/>
        </p:nvCxnSpPr>
        <p:spPr>
          <a:xfrm>
            <a:off x="6957846" y="6070844"/>
            <a:ext cx="1482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E6952-2CF2-4221-80AE-3D123FE96FA0}"/>
              </a:ext>
            </a:extLst>
          </p:cNvPr>
          <p:cNvCxnSpPr>
            <a:cxnSpLocks/>
          </p:cNvCxnSpPr>
          <p:nvPr/>
        </p:nvCxnSpPr>
        <p:spPr>
          <a:xfrm>
            <a:off x="6957846" y="5453741"/>
            <a:ext cx="1107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32B28D-0EC7-404D-A666-3A84333C0834}"/>
              </a:ext>
            </a:extLst>
          </p:cNvPr>
          <p:cNvCxnSpPr>
            <a:cxnSpLocks/>
          </p:cNvCxnSpPr>
          <p:nvPr/>
        </p:nvCxnSpPr>
        <p:spPr>
          <a:xfrm>
            <a:off x="6957846" y="4845943"/>
            <a:ext cx="1482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E027E-757F-4E5E-83AD-E2139079DFA3}"/>
              </a:ext>
            </a:extLst>
          </p:cNvPr>
          <p:cNvCxnSpPr>
            <a:cxnSpLocks/>
          </p:cNvCxnSpPr>
          <p:nvPr/>
        </p:nvCxnSpPr>
        <p:spPr>
          <a:xfrm flipV="1">
            <a:off x="7814227" y="5095527"/>
            <a:ext cx="0" cy="97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BD6D3A-E1A9-4DF5-BDB5-ECA64A4F850D}"/>
              </a:ext>
            </a:extLst>
          </p:cNvPr>
          <p:cNvCxnSpPr>
            <a:cxnSpLocks/>
          </p:cNvCxnSpPr>
          <p:nvPr/>
        </p:nvCxnSpPr>
        <p:spPr>
          <a:xfrm>
            <a:off x="7814227" y="5095527"/>
            <a:ext cx="207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F5B96F-7610-4BD1-A89D-C692CA71961D}"/>
              </a:ext>
            </a:extLst>
          </p:cNvPr>
          <p:cNvCxnSpPr>
            <a:cxnSpLocks/>
          </p:cNvCxnSpPr>
          <p:nvPr/>
        </p:nvCxnSpPr>
        <p:spPr>
          <a:xfrm>
            <a:off x="8040937" y="5453741"/>
            <a:ext cx="399347" cy="36503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BEA4C3-6331-4720-AF3A-B4BED531720D}"/>
              </a:ext>
            </a:extLst>
          </p:cNvPr>
          <p:cNvCxnSpPr>
            <a:cxnSpLocks/>
          </p:cNvCxnSpPr>
          <p:nvPr/>
        </p:nvCxnSpPr>
        <p:spPr>
          <a:xfrm>
            <a:off x="11223889" y="5561122"/>
            <a:ext cx="47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FA9E64-1666-41FB-8B3C-E00946A72AE5}"/>
              </a:ext>
            </a:extLst>
          </p:cNvPr>
          <p:cNvSpPr txBox="1"/>
          <p:nvPr/>
        </p:nvSpPr>
        <p:spPr>
          <a:xfrm>
            <a:off x="6698577" y="471783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en-SE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8EB465-DAA4-4932-AD16-374B90C147D0}"/>
              </a:ext>
            </a:extLst>
          </p:cNvPr>
          <p:cNvSpPr txBox="1"/>
          <p:nvPr/>
        </p:nvSpPr>
        <p:spPr>
          <a:xfrm>
            <a:off x="6694517" y="530330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SE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DCA4A-26C1-41D8-8207-B290C61DDC17}"/>
              </a:ext>
            </a:extLst>
          </p:cNvPr>
          <p:cNvSpPr txBox="1"/>
          <p:nvPr/>
        </p:nvSpPr>
        <p:spPr>
          <a:xfrm>
            <a:off x="6694517" y="594273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SE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12C87-F9E0-4EAF-BD65-ED56910338E4}"/>
              </a:ext>
            </a:extLst>
          </p:cNvPr>
          <p:cNvSpPr txBox="1"/>
          <p:nvPr/>
        </p:nvSpPr>
        <p:spPr>
          <a:xfrm>
            <a:off x="11699657" y="545374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  <a:endParaRPr lang="en-SE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58EC2-E56A-4BB9-B713-1ABA00092D43}"/>
              </a:ext>
            </a:extLst>
          </p:cNvPr>
          <p:cNvSpPr txBox="1"/>
          <p:nvPr/>
        </p:nvSpPr>
        <p:spPr>
          <a:xfrm>
            <a:off x="8611241" y="3977141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my_module</a:t>
            </a:r>
            <a:endParaRPr lang="en-SE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1DE10-4E57-4D55-89AC-3C54BA19F31B}"/>
              </a:ext>
            </a:extLst>
          </p:cNvPr>
          <p:cNvSpPr txBox="1"/>
          <p:nvPr/>
        </p:nvSpPr>
        <p:spPr>
          <a:xfrm>
            <a:off x="10537870" y="5426188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Or1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CEABF-479B-4464-80A2-4E60779209BA}"/>
              </a:ext>
            </a:extLst>
          </p:cNvPr>
          <p:cNvSpPr txBox="1"/>
          <p:nvPr/>
        </p:nvSpPr>
        <p:spPr>
          <a:xfrm>
            <a:off x="7902832" y="5213801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Not1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8F756F-BBC2-41F6-AF42-4C855DB4E4DF}"/>
              </a:ext>
            </a:extLst>
          </p:cNvPr>
          <p:cNvCxnSpPr>
            <a:cxnSpLocks/>
          </p:cNvCxnSpPr>
          <p:nvPr/>
        </p:nvCxnSpPr>
        <p:spPr>
          <a:xfrm flipH="1">
            <a:off x="8475715" y="5099100"/>
            <a:ext cx="135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642D193-6E5C-4535-85BC-624AE4863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41" y="1832034"/>
            <a:ext cx="774618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wire</a:t>
            </a:r>
            <a:r>
              <a:rPr lang="en-US" dirty="0"/>
              <a:t> </a:t>
            </a:r>
            <a:r>
              <a:rPr lang="en-US" dirty="0" err="1"/>
              <a:t>w_not</a:t>
            </a:r>
            <a:r>
              <a:rPr lang="en-US" dirty="0"/>
              <a:t>, w_and1, w_and2;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Not1(.out(</a:t>
            </a:r>
            <a:r>
              <a:rPr lang="en-US" dirty="0" err="1"/>
              <a:t>w_not</a:t>
            </a:r>
            <a:r>
              <a:rPr lang="en-US" dirty="0"/>
              <a:t>), .in1(C));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And1(</a:t>
            </a:r>
            <a:r>
              <a:rPr lang="en-US" dirty="0">
                <a:solidFill>
                  <a:srgbClr val="FF0000"/>
                </a:solidFill>
              </a:rPr>
              <a:t>.out(w_and1)</a:t>
            </a:r>
            <a:r>
              <a:rPr lang="en-US" dirty="0"/>
              <a:t>, .in1(A), .in2(</a:t>
            </a:r>
            <a:r>
              <a:rPr lang="en-US" dirty="0" err="1"/>
              <a:t>w_not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And2(.in1(B), .in2(C));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or</a:t>
            </a:r>
            <a:r>
              <a:rPr lang="en-US" dirty="0"/>
              <a:t> Or1(.out(O), </a:t>
            </a:r>
            <a:r>
              <a:rPr lang="en-US" dirty="0">
                <a:solidFill>
                  <a:srgbClr val="FF0000"/>
                </a:solidFill>
              </a:rPr>
              <a:t>.in1(w_and1)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29D36B-25DA-457E-8E14-6A77DF78D847}"/>
              </a:ext>
            </a:extLst>
          </p:cNvPr>
          <p:cNvCxnSpPr>
            <a:cxnSpLocks/>
          </p:cNvCxnSpPr>
          <p:nvPr/>
        </p:nvCxnSpPr>
        <p:spPr>
          <a:xfrm>
            <a:off x="8611241" y="5098012"/>
            <a:ext cx="11701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DCF70E2D-44B4-44CA-B115-6317E10D693C}"/>
              </a:ext>
            </a:extLst>
          </p:cNvPr>
          <p:cNvSpPr/>
          <p:nvPr/>
        </p:nvSpPr>
        <p:spPr>
          <a:xfrm>
            <a:off x="7154010" y="2485273"/>
            <a:ext cx="4381020" cy="1256072"/>
          </a:xfrm>
          <a:prstGeom prst="wedgeRectCallout">
            <a:avLst>
              <a:gd name="adj1" fmla="val -63920"/>
              <a:gd name="adj2" fmla="val 41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0" i="0" u="none" strike="noStrike" baseline="0" dirty="0">
                <a:latin typeface="Carlito" panose="020F0502020204030204" pitchFamily="34" charset="0"/>
              </a:rPr>
              <a:t>Gate primitives provided in libraries:</a:t>
            </a:r>
          </a:p>
          <a:p>
            <a:pPr algn="l"/>
            <a:r>
              <a:rPr lang="en-US" sz="2400" b="0" i="0" u="none" strike="noStrike" baseline="0" dirty="0" err="1">
                <a:latin typeface="Carlito" panose="020F0502020204030204" pitchFamily="34" charset="0"/>
              </a:rPr>
              <a:t>GateName</a:t>
            </a:r>
            <a:r>
              <a:rPr lang="en-US" sz="2400" b="0" i="0" u="none" strike="noStrike" baseline="0" dirty="0">
                <a:latin typeface="Carlito" panose="020F0502020204030204" pitchFamily="34" charset="0"/>
              </a:rPr>
              <a:t> (out, in1, in2, in3, ... )</a:t>
            </a:r>
            <a:endParaRPr lang="en-SE" sz="24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27339DC-2F56-4C48-938F-7E71CA4D66CD}"/>
              </a:ext>
            </a:extLst>
          </p:cNvPr>
          <p:cNvSpPr/>
          <p:nvPr/>
        </p:nvSpPr>
        <p:spPr>
          <a:xfrm>
            <a:off x="843058" y="3305035"/>
            <a:ext cx="4259293" cy="41657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0752CD-2D9D-4F3C-97ED-1AA7F8EE02AB}"/>
              </a:ext>
            </a:extLst>
          </p:cNvPr>
          <p:cNvSpPr txBox="1"/>
          <p:nvPr/>
        </p:nvSpPr>
        <p:spPr>
          <a:xfrm>
            <a:off x="3672718" y="2904925"/>
            <a:ext cx="17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internal signal</a:t>
            </a:r>
            <a:endParaRPr lang="en-SE" sz="2000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59B7F4F-F03A-4067-9EFA-E1918DE16DA2}"/>
              </a:ext>
            </a:extLst>
          </p:cNvPr>
          <p:cNvCxnSpPr>
            <a:cxnSpLocks/>
          </p:cNvCxnSpPr>
          <p:nvPr/>
        </p:nvCxnSpPr>
        <p:spPr>
          <a:xfrm>
            <a:off x="9527149" y="4973009"/>
            <a:ext cx="727909" cy="463691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CAB12B1-5279-4429-9446-4C2389DDBC5E}"/>
              </a:ext>
            </a:extLst>
          </p:cNvPr>
          <p:cNvSpPr txBox="1"/>
          <p:nvPr/>
        </p:nvSpPr>
        <p:spPr>
          <a:xfrm>
            <a:off x="9512815" y="4637447"/>
            <a:ext cx="103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w_and1</a:t>
            </a:r>
            <a:endParaRPr lang="en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6C909-C6F7-0B43-AF8E-296BD567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5CBF-0CC7-6544-AD4C-196B3410F476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3CF91-E04B-EE40-8E05-2F04708F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42</a:t>
            </a:fld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38DA2090-AF87-CC40-8EA9-50037858B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38DA2090-AF87-CC40-8EA9-50037858B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  <a:blipFill>
                <a:blip r:embed="rId2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F756-0EBF-464B-BF25-DC1DB71B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connecting submodules up</a:t>
            </a:r>
            <a:endParaRPr lang="en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133D02-C126-4362-AECD-DA328FED80B5}"/>
              </a:ext>
            </a:extLst>
          </p:cNvPr>
          <p:cNvGrpSpPr/>
          <p:nvPr/>
        </p:nvGrpSpPr>
        <p:grpSpPr>
          <a:xfrm>
            <a:off x="8440284" y="4715937"/>
            <a:ext cx="1086865" cy="514143"/>
            <a:chOff x="4042896" y="1715660"/>
            <a:chExt cx="1566675" cy="74111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43ECEF-F4DC-4DE9-A4D0-3541B08BF5B7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561697-F3F6-4036-8564-E23A077BCBC9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elay 68">
              <a:extLst>
                <a:ext uri="{FF2B5EF4-FFF2-40B4-BE49-F238E27FC236}">
                  <a16:creationId xmlns:a16="http://schemas.microsoft.com/office/drawing/2014/main" id="{98DAE055-3B85-440E-9CA1-1314A7DD1F1A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F2856F-FDA8-4BB1-81BE-0CAE67E3EBD5}"/>
              </a:ext>
            </a:extLst>
          </p:cNvPr>
          <p:cNvGrpSpPr/>
          <p:nvPr/>
        </p:nvGrpSpPr>
        <p:grpSpPr>
          <a:xfrm>
            <a:off x="8440284" y="5688768"/>
            <a:ext cx="1086865" cy="514143"/>
            <a:chOff x="4042896" y="1715660"/>
            <a:chExt cx="1566675" cy="74111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8D4154-1532-475D-8C23-323318CAB63B}"/>
                </a:ext>
              </a:extLst>
            </p:cNvPr>
            <p:cNvCxnSpPr/>
            <p:nvPr/>
          </p:nvCxnSpPr>
          <p:spPr>
            <a:xfrm flipV="1">
              <a:off x="4042896" y="226640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99ABA2-EAB4-4849-BE6F-6E7753F6A5D1}"/>
                </a:ext>
              </a:extLst>
            </p:cNvPr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103826-C316-4C88-8405-904BB7597DC7}"/>
                </a:ext>
              </a:extLst>
            </p:cNvPr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elay 68">
              <a:extLst>
                <a:ext uri="{FF2B5EF4-FFF2-40B4-BE49-F238E27FC236}">
                  <a16:creationId xmlns:a16="http://schemas.microsoft.com/office/drawing/2014/main" id="{C87E2FE2-E600-45B9-BACD-1BC4442DCF9B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And2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F5A834-3A47-488F-BCC5-0CB7E871EDC3}"/>
              </a:ext>
            </a:extLst>
          </p:cNvPr>
          <p:cNvGrpSpPr/>
          <p:nvPr/>
        </p:nvGrpSpPr>
        <p:grpSpPr>
          <a:xfrm>
            <a:off x="10255058" y="5308528"/>
            <a:ext cx="1109455" cy="501991"/>
            <a:chOff x="3675121" y="3048834"/>
            <a:chExt cx="1599238" cy="72360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9E77E8-6C27-4485-8670-A494541958B6}"/>
                </a:ext>
              </a:extLst>
            </p:cNvPr>
            <p:cNvCxnSpPr/>
            <p:nvPr/>
          </p:nvCxnSpPr>
          <p:spPr>
            <a:xfrm flipV="1">
              <a:off x="3675121" y="359693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9D003EF-46E5-402A-BEB1-9541AE6A1D3B}"/>
                </a:ext>
              </a:extLst>
            </p:cNvPr>
            <p:cNvCxnSpPr/>
            <p:nvPr/>
          </p:nvCxnSpPr>
          <p:spPr>
            <a:xfrm flipV="1">
              <a:off x="3675121" y="323358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A4F3AB-B8E0-4112-893C-7FA7EF3CA600}"/>
                </a:ext>
              </a:extLst>
            </p:cNvPr>
            <p:cNvCxnSpPr/>
            <p:nvPr/>
          </p:nvCxnSpPr>
          <p:spPr>
            <a:xfrm flipV="1">
              <a:off x="5010436" y="3412939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5F116CE-A2F4-4E3C-BE1F-C45DB2C6FCC8}"/>
                </a:ext>
              </a:extLst>
            </p:cNvPr>
            <p:cNvGrpSpPr/>
            <p:nvPr/>
          </p:nvGrpSpPr>
          <p:grpSpPr>
            <a:xfrm>
              <a:off x="3990333" y="3048834"/>
              <a:ext cx="1016928" cy="723601"/>
              <a:chOff x="3990333" y="3048834"/>
              <a:chExt cx="1016928" cy="723601"/>
            </a:xfrm>
          </p:grpSpPr>
          <p:sp>
            <p:nvSpPr>
              <p:cNvPr id="34" name="Stored Data 71">
                <a:extLst>
                  <a:ext uri="{FF2B5EF4-FFF2-40B4-BE49-F238E27FC236}">
                    <a16:creationId xmlns:a16="http://schemas.microsoft.com/office/drawing/2014/main" id="{4BF25C3C-6BA3-4C39-BC77-5EE7A6D8C8BC}"/>
                  </a:ext>
                </a:extLst>
              </p:cNvPr>
              <p:cNvSpPr/>
              <p:nvPr/>
            </p:nvSpPr>
            <p:spPr>
              <a:xfrm rot="10800000">
                <a:off x="3997592" y="3048854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Stored Data 71">
                <a:extLst>
                  <a:ext uri="{FF2B5EF4-FFF2-40B4-BE49-F238E27FC236}">
                    <a16:creationId xmlns:a16="http://schemas.microsoft.com/office/drawing/2014/main" id="{3131FCB0-F3B3-4CDD-835A-98A17FD9A70E}"/>
                  </a:ext>
                </a:extLst>
              </p:cNvPr>
              <p:cNvSpPr/>
              <p:nvPr/>
            </p:nvSpPr>
            <p:spPr>
              <a:xfrm rot="10800000">
                <a:off x="3990333" y="3048834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748473-47BD-4260-9E61-7FFCB2B204AD}"/>
              </a:ext>
            </a:extLst>
          </p:cNvPr>
          <p:cNvGrpSpPr/>
          <p:nvPr/>
        </p:nvGrpSpPr>
        <p:grpSpPr>
          <a:xfrm>
            <a:off x="7968192" y="4966209"/>
            <a:ext cx="507522" cy="263871"/>
            <a:chOff x="379248" y="5807937"/>
            <a:chExt cx="1448058" cy="75287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35D3CA-3B2E-4D86-92A1-CED032E39BF8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F41D1D-1C59-4700-9857-A638DC663670}"/>
                </a:ext>
              </a:extLst>
            </p:cNvPr>
            <p:cNvCxnSpPr/>
            <p:nvPr/>
          </p:nvCxnSpPr>
          <p:spPr>
            <a:xfrm flipV="1">
              <a:off x="1563383" y="6183730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757B0D-611F-415F-902C-CEE52A0D1CAE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9" name="Triangle 100">
              <a:extLst>
                <a:ext uri="{FF2B5EF4-FFF2-40B4-BE49-F238E27FC236}">
                  <a16:creationId xmlns:a16="http://schemas.microsoft.com/office/drawing/2014/main" id="{D59CB415-A13B-4036-AD20-7172B5C32EB3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AF929FB-E326-4C56-B66B-4D7158576E80}"/>
              </a:ext>
            </a:extLst>
          </p:cNvPr>
          <p:cNvSpPr/>
          <p:nvPr/>
        </p:nvSpPr>
        <p:spPr>
          <a:xfrm>
            <a:off x="7175906" y="4450229"/>
            <a:ext cx="4381020" cy="204655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sz="1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A008D6-3432-4E1B-B177-E80EE92BB1E6}"/>
              </a:ext>
            </a:extLst>
          </p:cNvPr>
          <p:cNvCxnSpPr>
            <a:cxnSpLocks/>
          </p:cNvCxnSpPr>
          <p:nvPr/>
        </p:nvCxnSpPr>
        <p:spPr>
          <a:xfrm>
            <a:off x="6957846" y="6070844"/>
            <a:ext cx="1482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E6952-2CF2-4221-80AE-3D123FE96FA0}"/>
              </a:ext>
            </a:extLst>
          </p:cNvPr>
          <p:cNvCxnSpPr>
            <a:cxnSpLocks/>
          </p:cNvCxnSpPr>
          <p:nvPr/>
        </p:nvCxnSpPr>
        <p:spPr>
          <a:xfrm flipV="1">
            <a:off x="6957846" y="5453740"/>
            <a:ext cx="110982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32B28D-0EC7-404D-A666-3A84333C0834}"/>
              </a:ext>
            </a:extLst>
          </p:cNvPr>
          <p:cNvCxnSpPr>
            <a:cxnSpLocks/>
          </p:cNvCxnSpPr>
          <p:nvPr/>
        </p:nvCxnSpPr>
        <p:spPr>
          <a:xfrm>
            <a:off x="6957846" y="4845943"/>
            <a:ext cx="1482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E027E-757F-4E5E-83AD-E2139079DFA3}"/>
              </a:ext>
            </a:extLst>
          </p:cNvPr>
          <p:cNvCxnSpPr>
            <a:cxnSpLocks/>
          </p:cNvCxnSpPr>
          <p:nvPr/>
        </p:nvCxnSpPr>
        <p:spPr>
          <a:xfrm flipV="1">
            <a:off x="7814227" y="5095527"/>
            <a:ext cx="0" cy="97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BD6D3A-E1A9-4DF5-BDB5-ECA64A4F850D}"/>
              </a:ext>
            </a:extLst>
          </p:cNvPr>
          <p:cNvCxnSpPr>
            <a:cxnSpLocks/>
          </p:cNvCxnSpPr>
          <p:nvPr/>
        </p:nvCxnSpPr>
        <p:spPr>
          <a:xfrm>
            <a:off x="7814227" y="5095527"/>
            <a:ext cx="207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F5B96F-7610-4BD1-A89D-C692CA71961D}"/>
              </a:ext>
            </a:extLst>
          </p:cNvPr>
          <p:cNvCxnSpPr>
            <a:cxnSpLocks/>
          </p:cNvCxnSpPr>
          <p:nvPr/>
        </p:nvCxnSpPr>
        <p:spPr>
          <a:xfrm>
            <a:off x="8040936" y="5453740"/>
            <a:ext cx="399348" cy="36503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BEA4C3-6331-4720-AF3A-B4BED531720D}"/>
              </a:ext>
            </a:extLst>
          </p:cNvPr>
          <p:cNvCxnSpPr>
            <a:cxnSpLocks/>
          </p:cNvCxnSpPr>
          <p:nvPr/>
        </p:nvCxnSpPr>
        <p:spPr>
          <a:xfrm>
            <a:off x="11223889" y="5561122"/>
            <a:ext cx="47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FA9E64-1666-41FB-8B3C-E00946A72AE5}"/>
              </a:ext>
            </a:extLst>
          </p:cNvPr>
          <p:cNvSpPr txBox="1"/>
          <p:nvPr/>
        </p:nvSpPr>
        <p:spPr>
          <a:xfrm>
            <a:off x="6698577" y="471783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en-SE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8EB465-DAA4-4932-AD16-374B90C147D0}"/>
              </a:ext>
            </a:extLst>
          </p:cNvPr>
          <p:cNvSpPr txBox="1"/>
          <p:nvPr/>
        </p:nvSpPr>
        <p:spPr>
          <a:xfrm>
            <a:off x="6694517" y="530330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SE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DCA4A-26C1-41D8-8207-B290C61DDC17}"/>
              </a:ext>
            </a:extLst>
          </p:cNvPr>
          <p:cNvSpPr txBox="1"/>
          <p:nvPr/>
        </p:nvSpPr>
        <p:spPr>
          <a:xfrm>
            <a:off x="6694517" y="594273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SE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12C87-F9E0-4EAF-BD65-ED56910338E4}"/>
              </a:ext>
            </a:extLst>
          </p:cNvPr>
          <p:cNvSpPr txBox="1"/>
          <p:nvPr/>
        </p:nvSpPr>
        <p:spPr>
          <a:xfrm>
            <a:off x="11699657" y="545374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  <a:endParaRPr lang="en-SE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58EC2-E56A-4BB9-B713-1ABA00092D43}"/>
              </a:ext>
            </a:extLst>
          </p:cNvPr>
          <p:cNvSpPr txBox="1"/>
          <p:nvPr/>
        </p:nvSpPr>
        <p:spPr>
          <a:xfrm>
            <a:off x="8611241" y="3977141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my_module</a:t>
            </a:r>
            <a:endParaRPr lang="en-SE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1DE10-4E57-4D55-89AC-3C54BA19F31B}"/>
              </a:ext>
            </a:extLst>
          </p:cNvPr>
          <p:cNvSpPr txBox="1"/>
          <p:nvPr/>
        </p:nvSpPr>
        <p:spPr>
          <a:xfrm>
            <a:off x="10537870" y="5426188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Or1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CEABF-479B-4464-80A2-4E60779209BA}"/>
              </a:ext>
            </a:extLst>
          </p:cNvPr>
          <p:cNvSpPr txBox="1"/>
          <p:nvPr/>
        </p:nvSpPr>
        <p:spPr>
          <a:xfrm>
            <a:off x="7902832" y="5213801"/>
            <a:ext cx="56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Not1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8F756F-BBC2-41F6-AF42-4C855DB4E4DF}"/>
              </a:ext>
            </a:extLst>
          </p:cNvPr>
          <p:cNvCxnSpPr>
            <a:cxnSpLocks/>
          </p:cNvCxnSpPr>
          <p:nvPr/>
        </p:nvCxnSpPr>
        <p:spPr>
          <a:xfrm flipH="1">
            <a:off x="8475715" y="5099100"/>
            <a:ext cx="135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642D193-6E5C-4535-85BC-624AE4863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41" y="1832034"/>
            <a:ext cx="774618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wire</a:t>
            </a:r>
            <a:r>
              <a:rPr lang="en-US" dirty="0"/>
              <a:t> </a:t>
            </a:r>
            <a:r>
              <a:rPr lang="en-US" dirty="0" err="1"/>
              <a:t>w_not</a:t>
            </a:r>
            <a:r>
              <a:rPr lang="en-US" dirty="0"/>
              <a:t>, w_and1, w_and2;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Not1(.out(</a:t>
            </a:r>
            <a:r>
              <a:rPr lang="en-US" dirty="0" err="1"/>
              <a:t>w_not</a:t>
            </a:r>
            <a:r>
              <a:rPr lang="en-US" dirty="0"/>
              <a:t>), .in1(C));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And1(.out(w_and1), .in1(A), .in2(</a:t>
            </a:r>
            <a:r>
              <a:rPr lang="en-US" dirty="0" err="1"/>
              <a:t>w_not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And2(</a:t>
            </a:r>
            <a:r>
              <a:rPr lang="en-US" dirty="0">
                <a:solidFill>
                  <a:srgbClr val="FF0000"/>
                </a:solidFill>
              </a:rPr>
              <a:t>.out(w_and2)</a:t>
            </a:r>
            <a:r>
              <a:rPr lang="en-US" dirty="0"/>
              <a:t>, .in1(B), .in2(C));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or</a:t>
            </a:r>
            <a:r>
              <a:rPr lang="en-US" dirty="0"/>
              <a:t> Or1(.out(O), .in1(w_and1), </a:t>
            </a:r>
            <a:r>
              <a:rPr lang="en-US" dirty="0">
                <a:solidFill>
                  <a:srgbClr val="FF0000"/>
                </a:solidFill>
              </a:rPr>
              <a:t>in2(2_and2)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29D36B-25DA-457E-8E14-6A77DF78D847}"/>
              </a:ext>
            </a:extLst>
          </p:cNvPr>
          <p:cNvCxnSpPr>
            <a:cxnSpLocks/>
          </p:cNvCxnSpPr>
          <p:nvPr/>
        </p:nvCxnSpPr>
        <p:spPr>
          <a:xfrm>
            <a:off x="8611241" y="5098012"/>
            <a:ext cx="11701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DCF70E2D-44B4-44CA-B115-6317E10D693C}"/>
              </a:ext>
            </a:extLst>
          </p:cNvPr>
          <p:cNvSpPr/>
          <p:nvPr/>
        </p:nvSpPr>
        <p:spPr>
          <a:xfrm>
            <a:off x="7175906" y="2298484"/>
            <a:ext cx="4381020" cy="1256072"/>
          </a:xfrm>
          <a:prstGeom prst="wedgeRectCallout">
            <a:avLst>
              <a:gd name="adj1" fmla="val -63920"/>
              <a:gd name="adj2" fmla="val 41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0" i="0" u="none" strike="noStrike" baseline="0" dirty="0">
                <a:latin typeface="Carlito" panose="020F0502020204030204" pitchFamily="34" charset="0"/>
              </a:rPr>
              <a:t>Gate primitives provided in libraries:</a:t>
            </a:r>
          </a:p>
          <a:p>
            <a:pPr algn="l"/>
            <a:r>
              <a:rPr lang="en-US" sz="2400" b="0" i="0" u="none" strike="noStrike" baseline="0" dirty="0" err="1">
                <a:latin typeface="Carlito" panose="020F0502020204030204" pitchFamily="34" charset="0"/>
              </a:rPr>
              <a:t>GateName</a:t>
            </a:r>
            <a:r>
              <a:rPr lang="en-US" sz="2400" b="0" i="0" u="none" strike="noStrike" baseline="0" dirty="0">
                <a:latin typeface="Carlito" panose="020F0502020204030204" pitchFamily="34" charset="0"/>
              </a:rPr>
              <a:t> (out, in1, in2, in3, ... )</a:t>
            </a:r>
            <a:endParaRPr lang="en-SE" sz="24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27339DC-2F56-4C48-938F-7E71CA4D66CD}"/>
              </a:ext>
            </a:extLst>
          </p:cNvPr>
          <p:cNvSpPr/>
          <p:nvPr/>
        </p:nvSpPr>
        <p:spPr>
          <a:xfrm>
            <a:off x="843058" y="3305035"/>
            <a:ext cx="4259293" cy="41657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0752CD-2D9D-4F3C-97ED-1AA7F8EE02AB}"/>
              </a:ext>
            </a:extLst>
          </p:cNvPr>
          <p:cNvSpPr txBox="1"/>
          <p:nvPr/>
        </p:nvSpPr>
        <p:spPr>
          <a:xfrm>
            <a:off x="3672718" y="2904925"/>
            <a:ext cx="17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internal signal</a:t>
            </a:r>
            <a:endParaRPr lang="en-SE" sz="2000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59B7F4F-F03A-4067-9EFA-E1918DE16DA2}"/>
              </a:ext>
            </a:extLst>
          </p:cNvPr>
          <p:cNvCxnSpPr>
            <a:cxnSpLocks/>
          </p:cNvCxnSpPr>
          <p:nvPr/>
        </p:nvCxnSpPr>
        <p:spPr>
          <a:xfrm>
            <a:off x="9527149" y="4973009"/>
            <a:ext cx="727909" cy="46369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5C494BD-98CE-4463-A4A0-8FE355E9703B}"/>
              </a:ext>
            </a:extLst>
          </p:cNvPr>
          <p:cNvCxnSpPr/>
          <p:nvPr/>
        </p:nvCxnSpPr>
        <p:spPr>
          <a:xfrm flipV="1">
            <a:off x="9527149" y="5688768"/>
            <a:ext cx="727909" cy="257072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F87F8C5-EDC0-4C53-A52C-443DB547C69E}"/>
              </a:ext>
            </a:extLst>
          </p:cNvPr>
          <p:cNvSpPr txBox="1"/>
          <p:nvPr/>
        </p:nvSpPr>
        <p:spPr>
          <a:xfrm>
            <a:off x="0" y="3010701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A lot of time on </a:t>
            </a:r>
            <a:r>
              <a:rPr lang="en-US" sz="4800" dirty="0">
                <a:solidFill>
                  <a:srgbClr val="FF0000"/>
                </a:solidFill>
              </a:rPr>
              <a:t>port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>
                <a:solidFill>
                  <a:srgbClr val="FF0000"/>
                </a:solidFill>
              </a:rPr>
              <a:t>mapping.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42047C-41A2-464D-8B5E-D9C62A9010DF}"/>
              </a:ext>
            </a:extLst>
          </p:cNvPr>
          <p:cNvSpPr txBox="1"/>
          <p:nvPr/>
        </p:nvSpPr>
        <p:spPr>
          <a:xfrm>
            <a:off x="9552352" y="5925667"/>
            <a:ext cx="103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w_and2</a:t>
            </a:r>
            <a:endParaRPr lang="en-SE" dirty="0"/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816E1925-FC6C-404C-9ED2-7FE06FD379BC}"/>
              </a:ext>
            </a:extLst>
          </p:cNvPr>
          <p:cNvSpPr/>
          <p:nvPr/>
        </p:nvSpPr>
        <p:spPr>
          <a:xfrm>
            <a:off x="7412545" y="3318218"/>
            <a:ext cx="4611240" cy="340429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Solution 1</a:t>
            </a:r>
            <a:endParaRPr lang="en-SE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E6E6E-05E8-884E-8405-BDAA8133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038E7-42C0-D44A-814E-5BCC694C774F}" type="datetime1">
              <a:rPr lang="sv-SE" smtClean="0"/>
              <a:t>2022-08-28</a:t>
            </a:fld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C7449-38CB-AA40-A75B-1BD83BBD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43</a:t>
            </a:fld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21B440A4-FF0C-AB42-B409-5BF05D8E2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21B440A4-FF0C-AB42-B409-5BF05D8E2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581" y="1762032"/>
                <a:ext cx="2590802" cy="577849"/>
              </a:xfrm>
              <a:prstGeom prst="rect">
                <a:avLst/>
              </a:prstGeom>
              <a:blipFill>
                <a:blip r:embed="rId2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D8E0-3708-4252-81DD-F77D32A7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mapping by name vs by order</a:t>
            </a:r>
            <a:endParaRPr lang="en-S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5517A6-DC59-4003-9727-B36888796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249" y="2316666"/>
            <a:ext cx="6315567" cy="4351338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wire</a:t>
            </a:r>
            <a:r>
              <a:rPr lang="en-US" dirty="0"/>
              <a:t> </a:t>
            </a:r>
            <a:r>
              <a:rPr lang="en-US" dirty="0" err="1"/>
              <a:t>w_not</a:t>
            </a:r>
            <a:r>
              <a:rPr lang="en-US" dirty="0"/>
              <a:t>, w_and1, w_and2;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Not1(.out(</a:t>
            </a:r>
            <a:r>
              <a:rPr lang="en-US" dirty="0" err="1"/>
              <a:t>w_not</a:t>
            </a:r>
            <a:r>
              <a:rPr lang="en-US" dirty="0"/>
              <a:t>), .in1(C));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And1(.out(w_and1), .in1(A), .in2(</a:t>
            </a:r>
            <a:r>
              <a:rPr lang="en-US" dirty="0" err="1"/>
              <a:t>w_not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And2(.out(w_and2), .in1(B), .in2(C));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or</a:t>
            </a:r>
            <a:r>
              <a:rPr lang="en-US" dirty="0"/>
              <a:t> Or1(.out(O), .in1(w_and1), in2(2_and2));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12EAFE-AF99-4123-B1D9-BC9F6C7573D3}"/>
              </a:ext>
            </a:extLst>
          </p:cNvPr>
          <p:cNvSpPr txBox="1">
            <a:spLocks/>
          </p:cNvSpPr>
          <p:nvPr/>
        </p:nvSpPr>
        <p:spPr>
          <a:xfrm>
            <a:off x="7363968" y="2316666"/>
            <a:ext cx="4614783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wire</a:t>
            </a:r>
            <a:r>
              <a:rPr lang="en-US" dirty="0"/>
              <a:t> </a:t>
            </a:r>
            <a:r>
              <a:rPr lang="en-US" dirty="0" err="1"/>
              <a:t>w_not</a:t>
            </a:r>
            <a:r>
              <a:rPr lang="en-US" dirty="0"/>
              <a:t>, w_and1, w_and2;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Not1(</a:t>
            </a:r>
            <a:r>
              <a:rPr lang="en-US" dirty="0" err="1"/>
              <a:t>w_not</a:t>
            </a:r>
            <a:r>
              <a:rPr lang="en-US" dirty="0"/>
              <a:t>, C);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And1(w_and1, A, </a:t>
            </a:r>
            <a:r>
              <a:rPr lang="en-US" dirty="0" err="1"/>
              <a:t>w_not</a:t>
            </a:r>
            <a:r>
              <a:rPr lang="en-US" dirty="0"/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And2(w_and2, B, C);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or</a:t>
            </a:r>
            <a:r>
              <a:rPr lang="en-US" dirty="0"/>
              <a:t> Or1(O, w_and1, 2_and2);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18BF1-5695-413B-B0EB-53001803A673}"/>
              </a:ext>
            </a:extLst>
          </p:cNvPr>
          <p:cNvSpPr txBox="1"/>
          <p:nvPr/>
        </p:nvSpPr>
        <p:spPr>
          <a:xfrm>
            <a:off x="2569370" y="1554330"/>
            <a:ext cx="1603324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By name</a:t>
            </a:r>
            <a:endParaRPr lang="en-SE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E1BF1-8A02-407C-ACE1-FB1C0C0086E6}"/>
              </a:ext>
            </a:extLst>
          </p:cNvPr>
          <p:cNvSpPr txBox="1"/>
          <p:nvPr/>
        </p:nvSpPr>
        <p:spPr>
          <a:xfrm>
            <a:off x="8869697" y="1554330"/>
            <a:ext cx="1544012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By order</a:t>
            </a:r>
            <a:endParaRPr lang="en-S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36270-27D7-4F55-9F98-068EE0296102}"/>
              </a:ext>
            </a:extLst>
          </p:cNvPr>
          <p:cNvSpPr txBox="1"/>
          <p:nvPr/>
        </p:nvSpPr>
        <p:spPr>
          <a:xfrm>
            <a:off x="0" y="2274838"/>
            <a:ext cx="12193588" cy="2308324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You can </a:t>
            </a:r>
            <a:r>
              <a:rPr lang="en-US" sz="4800" dirty="0">
                <a:solidFill>
                  <a:srgbClr val="FF0000"/>
                </a:solidFill>
              </a:rPr>
              <a:t>shuffle</a:t>
            </a:r>
            <a:r>
              <a:rPr lang="en-US" sz="4800" dirty="0">
                <a:solidFill>
                  <a:schemeClr val="tx1"/>
                </a:solidFill>
              </a:rPr>
              <a:t> input/output order in</a:t>
            </a:r>
            <a:r>
              <a:rPr lang="en-US" sz="4800" dirty="0">
                <a:solidFill>
                  <a:srgbClr val="FF0000"/>
                </a:solidFill>
              </a:rPr>
              <a:t> named mapping</a:t>
            </a:r>
            <a:r>
              <a:rPr lang="en-US" sz="4800" dirty="0">
                <a:solidFill>
                  <a:schemeClr val="tx1"/>
                </a:solidFill>
              </a:rPr>
              <a:t>, but </a:t>
            </a:r>
            <a:r>
              <a:rPr lang="en-US" sz="4800" dirty="0">
                <a:solidFill>
                  <a:srgbClr val="FF0000"/>
                </a:solidFill>
              </a:rPr>
              <a:t>not</a:t>
            </a:r>
            <a:r>
              <a:rPr lang="en-US" sz="4800" dirty="0">
                <a:solidFill>
                  <a:schemeClr val="tx1"/>
                </a:solidFill>
              </a:rPr>
              <a:t> in </a:t>
            </a:r>
            <a:r>
              <a:rPr lang="en-US" sz="4800" dirty="0">
                <a:solidFill>
                  <a:srgbClr val="FF0000"/>
                </a:solidFill>
              </a:rPr>
              <a:t>order mapping.</a:t>
            </a:r>
          </a:p>
        </p:txBody>
      </p:sp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27E8128F-66FA-45DE-8C73-01EA3966405C}"/>
              </a:ext>
            </a:extLst>
          </p:cNvPr>
          <p:cNvSpPr/>
          <p:nvPr/>
        </p:nvSpPr>
        <p:spPr>
          <a:xfrm>
            <a:off x="7197736" y="3242654"/>
            <a:ext cx="4611240" cy="340429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Solution 2</a:t>
            </a:r>
            <a:endParaRPr lang="en-SE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24D56-D901-AF44-B29E-D929B27C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201E-00A2-0949-986C-31285A43788E}" type="datetime1">
              <a:rPr lang="sv-SE" smtClean="0"/>
              <a:t>2022-08-28</a:t>
            </a:fld>
            <a:endParaRPr lang="en-S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DA495-B4A6-0F47-8DB2-F0AA8E48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1106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FD58-6AAF-4B93-8EE8-1FBE09E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way to do </a:t>
            </a:r>
            <a:r>
              <a:rPr lang="en-US" dirty="0" err="1"/>
              <a:t>my_module</a:t>
            </a:r>
            <a:r>
              <a:rPr lang="en-US" dirty="0"/>
              <a:t>?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1F3E5E-1AB3-4514-9653-A0BAE5E71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125"/>
            <a:ext cx="4878776" cy="4419600"/>
          </a:xfrm>
        </p:spPr>
        <p:txBody>
          <a:bodyPr>
            <a:normAutofit/>
          </a:bodyPr>
          <a:lstStyle/>
          <a:p>
            <a:r>
              <a:rPr lang="en-US" sz="3600" dirty="0"/>
              <a:t>Behavioral model</a:t>
            </a:r>
          </a:p>
          <a:p>
            <a:r>
              <a:rPr lang="en-US" sz="3600" dirty="0">
                <a:solidFill>
                  <a:srgbClr val="FF0000"/>
                </a:solidFill>
              </a:rPr>
              <a:t>Data flow</a:t>
            </a:r>
            <a:r>
              <a:rPr lang="en-US" sz="3600" dirty="0"/>
              <a:t> model or </a:t>
            </a:r>
            <a:r>
              <a:rPr lang="en-US" sz="3600" dirty="0">
                <a:solidFill>
                  <a:srgbClr val="FF0000"/>
                </a:solidFill>
              </a:rPr>
              <a:t>register transfer level (RTL)</a:t>
            </a:r>
            <a:r>
              <a:rPr lang="en-US" sz="3600" dirty="0"/>
              <a:t> model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Gate level </a:t>
            </a:r>
            <a:r>
              <a:rPr lang="en-US" sz="3600" dirty="0"/>
              <a:t>model</a:t>
            </a:r>
          </a:p>
          <a:p>
            <a:r>
              <a:rPr lang="en-US" sz="3600" dirty="0"/>
              <a:t>Switch level model or transistor level model</a:t>
            </a:r>
          </a:p>
          <a:p>
            <a:endParaRPr lang="en-SE" sz="4400" dirty="0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46FD366B-357D-49CC-8B0C-3E7696D04026}"/>
              </a:ext>
            </a:extLst>
          </p:cNvPr>
          <p:cNvSpPr/>
          <p:nvPr/>
        </p:nvSpPr>
        <p:spPr>
          <a:xfrm>
            <a:off x="5800725" y="1690688"/>
            <a:ext cx="771525" cy="5062537"/>
          </a:xfrm>
          <a:prstGeom prst="up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51025C6-E2E8-4C18-B59F-4FF8F83A6BCB}"/>
              </a:ext>
            </a:extLst>
          </p:cNvPr>
          <p:cNvSpPr/>
          <p:nvPr/>
        </p:nvSpPr>
        <p:spPr>
          <a:xfrm>
            <a:off x="7364243" y="1809750"/>
            <a:ext cx="3848100" cy="2047875"/>
          </a:xfrm>
          <a:prstGeom prst="wedgeRectCallout">
            <a:avLst>
              <a:gd name="adj1" fmla="val -69843"/>
              <a:gd name="adj2" fmla="val -4308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Less detail </a:t>
            </a:r>
            <a:br>
              <a:rPr lang="en-US" sz="2400" dirty="0"/>
            </a:br>
            <a:r>
              <a:rPr lang="en-US" sz="2400" dirty="0"/>
              <a:t>(relying more on 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Faster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Shorter time-to-market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Less optimization</a:t>
            </a:r>
            <a:endParaRPr lang="en-SE" sz="24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1AFE388-47BA-477D-A930-9E0AC569AB55}"/>
              </a:ext>
            </a:extLst>
          </p:cNvPr>
          <p:cNvSpPr/>
          <p:nvPr/>
        </p:nvSpPr>
        <p:spPr>
          <a:xfrm>
            <a:off x="7364243" y="4445000"/>
            <a:ext cx="3848100" cy="2047875"/>
          </a:xfrm>
          <a:prstGeom prst="wedgeRectCallout">
            <a:avLst>
              <a:gd name="adj1" fmla="val -70585"/>
              <a:gd name="adj2" fmla="val 2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More detail </a:t>
            </a:r>
            <a:br>
              <a:rPr lang="en-US" sz="2400" dirty="0"/>
            </a:br>
            <a:r>
              <a:rPr lang="en-US" sz="2400" dirty="0"/>
              <a:t>(relying less on 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Slower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Longer time-to-market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More optimization</a:t>
            </a:r>
            <a:endParaRPr lang="en-SE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82A8A-D15F-4BC4-B3FA-4E4D74085C9A}"/>
              </a:ext>
            </a:extLst>
          </p:cNvPr>
          <p:cNvSpPr txBox="1"/>
          <p:nvPr/>
        </p:nvSpPr>
        <p:spPr>
          <a:xfrm>
            <a:off x="-1588" y="3013501"/>
            <a:ext cx="12193588" cy="830997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Let’s do </a:t>
            </a:r>
            <a:r>
              <a:rPr lang="en-US" sz="4800" dirty="0" err="1">
                <a:solidFill>
                  <a:schemeClr val="tx1"/>
                </a:solidFill>
              </a:rPr>
              <a:t>my_module</a:t>
            </a:r>
            <a:r>
              <a:rPr lang="en-US" sz="4800" dirty="0">
                <a:solidFill>
                  <a:schemeClr val="tx1"/>
                </a:solidFill>
              </a:rPr>
              <a:t> in </a:t>
            </a:r>
            <a:r>
              <a:rPr lang="en-US" sz="4800" dirty="0">
                <a:solidFill>
                  <a:srgbClr val="FF0000"/>
                </a:solidFill>
              </a:rPr>
              <a:t>data-flow level.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0705C-F48A-724D-8C22-8D0199AB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20-CEEF-B44D-89A8-F37666F47375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4CC01-63B0-A149-B58A-939FFBC3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83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5AD0-1171-411A-B406-C1C076D0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Data-flow level modeling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DD3F-F834-43CE-90A2-CDEF90AC5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>
                <a:solidFill>
                  <a:srgbClr val="FF0000"/>
                </a:solidFill>
              </a:rPr>
              <a:t>Step 1 – Schema comes first than code</a:t>
            </a:r>
            <a:endParaRPr lang="en-S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25D3D8-3079-4E4A-9C10-567A16887367}"/>
              </a:ext>
            </a:extLst>
          </p:cNvPr>
          <p:cNvGrpSpPr/>
          <p:nvPr/>
        </p:nvGrpSpPr>
        <p:grpSpPr>
          <a:xfrm>
            <a:off x="2494685" y="2390856"/>
            <a:ext cx="7578921" cy="3540717"/>
            <a:chOff x="2439821" y="1876287"/>
            <a:chExt cx="7578921" cy="35407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D16FB8-89A6-4670-962F-10D9BF29AED8}"/>
                </a:ext>
              </a:extLst>
            </p:cNvPr>
            <p:cNvGrpSpPr/>
            <p:nvPr/>
          </p:nvGrpSpPr>
          <p:grpSpPr>
            <a:xfrm>
              <a:off x="4956278" y="2849984"/>
              <a:ext cx="1566675" cy="741118"/>
              <a:chOff x="4042896" y="1715660"/>
              <a:chExt cx="1566675" cy="74111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1C835C9-7277-4D12-983A-D8EA20752E1E}"/>
                  </a:ext>
                </a:extLst>
              </p:cNvPr>
              <p:cNvCxnSpPr/>
              <p:nvPr/>
            </p:nvCxnSpPr>
            <p:spPr>
              <a:xfrm flipV="1">
                <a:off x="4042896" y="226640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A2B99F0-489C-4054-98D5-D77EA6088B26}"/>
                  </a:ext>
                </a:extLst>
              </p:cNvPr>
              <p:cNvCxnSpPr/>
              <p:nvPr/>
            </p:nvCxnSpPr>
            <p:spPr>
              <a:xfrm flipV="1">
                <a:off x="4042896" y="190305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B0165CB-83BE-4867-8DC0-B520179F21AC}"/>
                  </a:ext>
                </a:extLst>
              </p:cNvPr>
              <p:cNvCxnSpPr/>
              <p:nvPr/>
            </p:nvCxnSpPr>
            <p:spPr>
              <a:xfrm flipV="1">
                <a:off x="5346318" y="2086964"/>
                <a:ext cx="26325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Delay 68">
                <a:extLst>
                  <a:ext uri="{FF2B5EF4-FFF2-40B4-BE49-F238E27FC236}">
                    <a16:creationId xmlns:a16="http://schemas.microsoft.com/office/drawing/2014/main" id="{54FDFDCF-3FD9-4BB1-8DB1-FF493C958F93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And1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577B6E-C0A6-4F18-B088-6BAE54AB4C53}"/>
                </a:ext>
              </a:extLst>
            </p:cNvPr>
            <p:cNvGrpSpPr/>
            <p:nvPr/>
          </p:nvGrpSpPr>
          <p:grpSpPr>
            <a:xfrm>
              <a:off x="4956278" y="4252284"/>
              <a:ext cx="1566675" cy="741118"/>
              <a:chOff x="4042896" y="1715660"/>
              <a:chExt cx="1566675" cy="741118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A6D96CF-B800-4C76-84F5-2EE61C38E482}"/>
                  </a:ext>
                </a:extLst>
              </p:cNvPr>
              <p:cNvCxnSpPr/>
              <p:nvPr/>
            </p:nvCxnSpPr>
            <p:spPr>
              <a:xfrm flipV="1">
                <a:off x="4042896" y="226640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7F846C6-88F0-45C6-9F14-1D3C785B55A2}"/>
                  </a:ext>
                </a:extLst>
              </p:cNvPr>
              <p:cNvCxnSpPr/>
              <p:nvPr/>
            </p:nvCxnSpPr>
            <p:spPr>
              <a:xfrm flipV="1">
                <a:off x="4042896" y="190305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508E05-8B82-40A0-A69D-4B7056831687}"/>
                  </a:ext>
                </a:extLst>
              </p:cNvPr>
              <p:cNvCxnSpPr/>
              <p:nvPr/>
            </p:nvCxnSpPr>
            <p:spPr>
              <a:xfrm flipV="1">
                <a:off x="5346318" y="2086964"/>
                <a:ext cx="26325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Delay 68">
                <a:extLst>
                  <a:ext uri="{FF2B5EF4-FFF2-40B4-BE49-F238E27FC236}">
                    <a16:creationId xmlns:a16="http://schemas.microsoft.com/office/drawing/2014/main" id="{51E4B609-ADAB-491C-B934-1BE92AA19098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And2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92C219C-79DC-4279-A9FE-FA657CADD7AD}"/>
                </a:ext>
              </a:extLst>
            </p:cNvPr>
            <p:cNvGrpSpPr/>
            <p:nvPr/>
          </p:nvGrpSpPr>
          <p:grpSpPr>
            <a:xfrm>
              <a:off x="7572207" y="3704181"/>
              <a:ext cx="1599238" cy="723601"/>
              <a:chOff x="3675121" y="3048834"/>
              <a:chExt cx="1599238" cy="72360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074164B-FBED-40F0-8A34-1B12F2F1C91F}"/>
                  </a:ext>
                </a:extLst>
              </p:cNvPr>
              <p:cNvCxnSpPr/>
              <p:nvPr/>
            </p:nvCxnSpPr>
            <p:spPr>
              <a:xfrm flipV="1">
                <a:off x="3675121" y="359693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DF3FA0-4A44-48B8-9BD9-343B4AE041AC}"/>
                  </a:ext>
                </a:extLst>
              </p:cNvPr>
              <p:cNvCxnSpPr/>
              <p:nvPr/>
            </p:nvCxnSpPr>
            <p:spPr>
              <a:xfrm flipV="1">
                <a:off x="3675121" y="323358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3DE9047-5FF2-47DB-A29B-B8D103BA029C}"/>
                  </a:ext>
                </a:extLst>
              </p:cNvPr>
              <p:cNvCxnSpPr/>
              <p:nvPr/>
            </p:nvCxnSpPr>
            <p:spPr>
              <a:xfrm flipV="1">
                <a:off x="5010436" y="3412939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229EBA9-93CD-4FF7-8948-39C2E9DC84D1}"/>
                  </a:ext>
                </a:extLst>
              </p:cNvPr>
              <p:cNvGrpSpPr/>
              <p:nvPr/>
            </p:nvGrpSpPr>
            <p:grpSpPr>
              <a:xfrm>
                <a:off x="3990333" y="3048834"/>
                <a:ext cx="1016928" cy="723601"/>
                <a:chOff x="3990333" y="3048834"/>
                <a:chExt cx="1016928" cy="723601"/>
              </a:xfrm>
            </p:grpSpPr>
            <p:sp>
              <p:nvSpPr>
                <p:cNvPr id="34" name="Stored Data 71">
                  <a:extLst>
                    <a:ext uri="{FF2B5EF4-FFF2-40B4-BE49-F238E27FC236}">
                      <a16:creationId xmlns:a16="http://schemas.microsoft.com/office/drawing/2014/main" id="{FA3CE71C-5C82-44ED-B7E8-10F84DDDEAE0}"/>
                    </a:ext>
                  </a:extLst>
                </p:cNvPr>
                <p:cNvSpPr/>
                <p:nvPr/>
              </p:nvSpPr>
              <p:spPr>
                <a:xfrm rot="10800000">
                  <a:off x="3997592" y="3048854"/>
                  <a:ext cx="1009669" cy="723580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6" fmla="*/ 9841 w 10000"/>
                    <a:gd name="connsiteY6" fmla="*/ 6220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0" fmla="*/ 9999 w 10000"/>
                    <a:gd name="connsiteY0" fmla="*/ 10000 h 10000"/>
                    <a:gd name="connsiteX1" fmla="*/ 5183 w 10000"/>
                    <a:gd name="connsiteY1" fmla="*/ 9912 h 10000"/>
                    <a:gd name="connsiteX2" fmla="*/ 0 w 10000"/>
                    <a:gd name="connsiteY2" fmla="*/ 5043 h 10000"/>
                    <a:gd name="connsiteX3" fmla="*/ 5183 w 10000"/>
                    <a:gd name="connsiteY3" fmla="*/ 44 h 10000"/>
                    <a:gd name="connsiteX4" fmla="*/ 1000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9999" y="10000"/>
                      </a:moveTo>
                      <a:lnTo>
                        <a:pt x="5183" y="9912"/>
                      </a:lnTo>
                      <a:cubicBezTo>
                        <a:pt x="3060" y="9824"/>
                        <a:pt x="0" y="6688"/>
                        <a:pt x="0" y="5043"/>
                      </a:cubicBezTo>
                      <a:cubicBezTo>
                        <a:pt x="0" y="3398"/>
                        <a:pt x="2965" y="220"/>
                        <a:pt x="5183" y="44"/>
                      </a:cubicBezTo>
                      <a:lnTo>
                        <a:pt x="1000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Stored Data 71">
                  <a:extLst>
                    <a:ext uri="{FF2B5EF4-FFF2-40B4-BE49-F238E27FC236}">
                      <a16:creationId xmlns:a16="http://schemas.microsoft.com/office/drawing/2014/main" id="{C454063D-234B-4067-A72B-C14EA05C8475}"/>
                    </a:ext>
                  </a:extLst>
                </p:cNvPr>
                <p:cNvSpPr/>
                <p:nvPr/>
              </p:nvSpPr>
              <p:spPr>
                <a:xfrm rot="10800000">
                  <a:off x="3990333" y="3048834"/>
                  <a:ext cx="107530" cy="723601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603 w 5420"/>
                    <a:gd name="connsiteY0" fmla="*/ 44 h 10000"/>
                    <a:gd name="connsiteX1" fmla="*/ 5420 w 5420"/>
                    <a:gd name="connsiteY1" fmla="*/ 0 h 10000"/>
                    <a:gd name="connsiteX2" fmla="*/ 4355 w 5420"/>
                    <a:gd name="connsiteY2" fmla="*/ 4956 h 10000"/>
                    <a:gd name="connsiteX3" fmla="*/ 5419 w 5420"/>
                    <a:gd name="connsiteY3" fmla="*/ 10000 h 10000"/>
                    <a:gd name="connsiteX4" fmla="*/ 603 w 5420"/>
                    <a:gd name="connsiteY4" fmla="*/ 9912 h 10000"/>
                    <a:gd name="connsiteX5" fmla="*/ 603 w 5420"/>
                    <a:gd name="connsiteY5" fmla="*/ 44 h 10000"/>
                    <a:gd name="connsiteX0" fmla="*/ 1112 w 9999"/>
                    <a:gd name="connsiteY0" fmla="*/ 9912 h 11176"/>
                    <a:gd name="connsiteX1" fmla="*/ 1112 w 9999"/>
                    <a:gd name="connsiteY1" fmla="*/ 44 h 11176"/>
                    <a:gd name="connsiteX2" fmla="*/ 9999 w 9999"/>
                    <a:gd name="connsiteY2" fmla="*/ 0 h 11176"/>
                    <a:gd name="connsiteX3" fmla="*/ 8034 w 9999"/>
                    <a:gd name="connsiteY3" fmla="*/ 4956 h 11176"/>
                    <a:gd name="connsiteX4" fmla="*/ 9997 w 9999"/>
                    <a:gd name="connsiteY4" fmla="*/ 10000 h 11176"/>
                    <a:gd name="connsiteX5" fmla="*/ 2783 w 9999"/>
                    <a:gd name="connsiteY5" fmla="*/ 11176 h 11176"/>
                    <a:gd name="connsiteX0" fmla="*/ 1112 w 10000"/>
                    <a:gd name="connsiteY0" fmla="*/ 8869 h 8948"/>
                    <a:gd name="connsiteX1" fmla="*/ 1112 w 10000"/>
                    <a:gd name="connsiteY1" fmla="*/ 39 h 8948"/>
                    <a:gd name="connsiteX2" fmla="*/ 10000 w 10000"/>
                    <a:gd name="connsiteY2" fmla="*/ 0 h 8948"/>
                    <a:gd name="connsiteX3" fmla="*/ 8035 w 10000"/>
                    <a:gd name="connsiteY3" fmla="*/ 4435 h 8948"/>
                    <a:gd name="connsiteX4" fmla="*/ 9998 w 10000"/>
                    <a:gd name="connsiteY4" fmla="*/ 8948 h 8948"/>
                    <a:gd name="connsiteX0" fmla="*/ 0 w 8888"/>
                    <a:gd name="connsiteY0" fmla="*/ 44 h 10000"/>
                    <a:gd name="connsiteX1" fmla="*/ 8888 w 8888"/>
                    <a:gd name="connsiteY1" fmla="*/ 0 h 10000"/>
                    <a:gd name="connsiteX2" fmla="*/ 6923 w 8888"/>
                    <a:gd name="connsiteY2" fmla="*/ 4956 h 10000"/>
                    <a:gd name="connsiteX3" fmla="*/ 8886 w 8888"/>
                    <a:gd name="connsiteY3" fmla="*/ 10000 h 10000"/>
                    <a:gd name="connsiteX0" fmla="*/ 2211 w 2211"/>
                    <a:gd name="connsiteY0" fmla="*/ 0 h 10000"/>
                    <a:gd name="connsiteX1" fmla="*/ 0 w 2211"/>
                    <a:gd name="connsiteY1" fmla="*/ 4956 h 10000"/>
                    <a:gd name="connsiteX2" fmla="*/ 2209 w 2211"/>
                    <a:gd name="connsiteY2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497D20-20A4-49CA-9445-C6A2AFC9D238}"/>
                </a:ext>
              </a:extLst>
            </p:cNvPr>
            <p:cNvGrpSpPr/>
            <p:nvPr/>
          </p:nvGrpSpPr>
          <p:grpSpPr>
            <a:xfrm>
              <a:off x="4275776" y="3210742"/>
              <a:ext cx="731574" cy="380360"/>
              <a:chOff x="379248" y="5807937"/>
              <a:chExt cx="1448058" cy="75287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290605-0E94-4383-8716-060A9A32C638}"/>
                  </a:ext>
                </a:extLst>
              </p:cNvPr>
              <p:cNvCxnSpPr/>
              <p:nvPr/>
            </p:nvCxnSpPr>
            <p:spPr>
              <a:xfrm flipV="1">
                <a:off x="379248" y="618716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846426-A474-44BA-81F1-EB6880BAC1CB}"/>
                  </a:ext>
                </a:extLst>
              </p:cNvPr>
              <p:cNvCxnSpPr/>
              <p:nvPr/>
            </p:nvCxnSpPr>
            <p:spPr>
              <a:xfrm flipV="1">
                <a:off x="1563383" y="6183730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26F1A8-EA78-40FD-A9D5-82B202186B05}"/>
                  </a:ext>
                </a:extLst>
              </p:cNvPr>
              <p:cNvSpPr/>
              <p:nvPr/>
            </p:nvSpPr>
            <p:spPr>
              <a:xfrm>
                <a:off x="1446530" y="6125012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riangle 100">
                <a:extLst>
                  <a:ext uri="{FF2B5EF4-FFF2-40B4-BE49-F238E27FC236}">
                    <a16:creationId xmlns:a16="http://schemas.microsoft.com/office/drawing/2014/main" id="{036DDAF3-17C2-4F7E-98ED-233D2A1F7B4F}"/>
                  </a:ext>
                </a:extLst>
              </p:cNvPr>
              <p:cNvSpPr/>
              <p:nvPr/>
            </p:nvSpPr>
            <p:spPr>
              <a:xfrm rot="5400000">
                <a:off x="733521" y="5859860"/>
                <a:ext cx="752875" cy="64903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CB25022F-8A35-4B32-BEDC-AA47D326B474}"/>
                </a:ext>
              </a:extLst>
            </p:cNvPr>
            <p:cNvCxnSpPr>
              <a:cxnSpLocks/>
            </p:cNvCxnSpPr>
            <p:nvPr/>
          </p:nvCxnSpPr>
          <p:spPr>
            <a:xfrm>
              <a:off x="6522953" y="3220543"/>
              <a:ext cx="1049254" cy="66839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057438B0-5465-442E-AE8D-3B9D48259BB5}"/>
                </a:ext>
              </a:extLst>
            </p:cNvPr>
            <p:cNvCxnSpPr/>
            <p:nvPr/>
          </p:nvCxnSpPr>
          <p:spPr>
            <a:xfrm flipV="1">
              <a:off x="6522953" y="4252284"/>
              <a:ext cx="1049254" cy="370559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598976-7F08-47E6-ADD4-943C00ED8ED4}"/>
                </a:ext>
              </a:extLst>
            </p:cNvPr>
            <p:cNvSpPr/>
            <p:nvPr/>
          </p:nvSpPr>
          <p:spPr>
            <a:xfrm>
              <a:off x="3133725" y="2466975"/>
              <a:ext cx="6315075" cy="29500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E3D1A2-2F8A-4274-9053-4A6ACCDA6464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4803031"/>
              <a:ext cx="21368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D62E78-79F1-4038-AA9B-145DA6CC58AC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3913501"/>
              <a:ext cx="15612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B4482D-7E8A-46AC-8761-83B4A412B649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3037383"/>
              <a:ext cx="21368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AF25B5-F854-49DF-A6F5-BEE296D76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3841" y="3397148"/>
              <a:ext cx="0" cy="1405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BA830E7-0764-4C1D-B4A6-3952DD142587}"/>
                </a:ext>
              </a:extLst>
            </p:cNvPr>
            <p:cNvCxnSpPr>
              <a:cxnSpLocks/>
            </p:cNvCxnSpPr>
            <p:nvPr/>
          </p:nvCxnSpPr>
          <p:spPr>
            <a:xfrm>
              <a:off x="4053841" y="3397148"/>
              <a:ext cx="2990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32CDA24A-D71C-4B6D-BC6B-7E865F412D5D}"/>
                </a:ext>
              </a:extLst>
            </p:cNvPr>
            <p:cNvCxnSpPr/>
            <p:nvPr/>
          </p:nvCxnSpPr>
          <p:spPr>
            <a:xfrm>
              <a:off x="4380634" y="3913501"/>
              <a:ext cx="626716" cy="52406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4DFD92-6F9E-4EFF-9999-1C263A2E2216}"/>
                </a:ext>
              </a:extLst>
            </p:cNvPr>
            <p:cNvCxnSpPr>
              <a:cxnSpLocks/>
            </p:cNvCxnSpPr>
            <p:nvPr/>
          </p:nvCxnSpPr>
          <p:spPr>
            <a:xfrm>
              <a:off x="8968740" y="4068286"/>
              <a:ext cx="685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120B3C-9E7D-4639-B2B5-D031485F3D9B}"/>
                </a:ext>
              </a:extLst>
            </p:cNvPr>
            <p:cNvSpPr txBox="1"/>
            <p:nvPr/>
          </p:nvSpPr>
          <p:spPr>
            <a:xfrm>
              <a:off x="2445673" y="285271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endParaRPr lang="en-SE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C810F3-90F2-4A30-A2E4-D67175F970D6}"/>
                </a:ext>
              </a:extLst>
            </p:cNvPr>
            <p:cNvSpPr txBox="1"/>
            <p:nvPr/>
          </p:nvSpPr>
          <p:spPr>
            <a:xfrm>
              <a:off x="2439821" y="369664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SE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F7159A-3FCB-4458-ADA3-621B6405494A}"/>
                </a:ext>
              </a:extLst>
            </p:cNvPr>
            <p:cNvSpPr txBox="1"/>
            <p:nvPr/>
          </p:nvSpPr>
          <p:spPr>
            <a:xfrm>
              <a:off x="2439821" y="461836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endParaRPr lang="en-S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17A060-C174-4858-A8C6-B232F19774CB}"/>
                </a:ext>
              </a:extLst>
            </p:cNvPr>
            <p:cNvSpPr txBox="1"/>
            <p:nvPr/>
          </p:nvSpPr>
          <p:spPr>
            <a:xfrm>
              <a:off x="9654540" y="391350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endParaRPr lang="en-SE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95CC0F-67E6-4173-80C0-654B21618B01}"/>
                </a:ext>
              </a:extLst>
            </p:cNvPr>
            <p:cNvSpPr txBox="1"/>
            <p:nvPr/>
          </p:nvSpPr>
          <p:spPr>
            <a:xfrm>
              <a:off x="5268385" y="1876287"/>
              <a:ext cx="204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my_module</a:t>
              </a:r>
              <a:endParaRPr lang="en-SE" sz="2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BEAFDE-8685-4B74-B06C-7C1200A7179E}"/>
                </a:ext>
              </a:extLst>
            </p:cNvPr>
            <p:cNvSpPr txBox="1"/>
            <p:nvPr/>
          </p:nvSpPr>
          <p:spPr>
            <a:xfrm>
              <a:off x="7979869" y="3873784"/>
              <a:ext cx="8096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Or1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0AB90E-F300-439C-8200-39B9176F873A}"/>
                </a:ext>
              </a:extLst>
            </p:cNvPr>
            <p:cNvSpPr txBox="1"/>
            <p:nvPr/>
          </p:nvSpPr>
          <p:spPr>
            <a:xfrm>
              <a:off x="4181561" y="3567636"/>
              <a:ext cx="8096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Not1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132F5131-E1DA-4366-A1D5-3CC41FDBF5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0789" y="6242623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132F5131-E1DA-4366-A1D5-3CC41FDB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789" y="6242623"/>
                <a:ext cx="2590802" cy="577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Date Placeholder 44">
            <a:extLst>
              <a:ext uri="{FF2B5EF4-FFF2-40B4-BE49-F238E27FC236}">
                <a16:creationId xmlns:a16="http://schemas.microsoft.com/office/drawing/2014/main" id="{F0E6B5E2-3CEC-BE43-8CAE-C560ACF3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BB75-D488-B44D-8B87-886FAB6ACDA7}" type="datetime1">
              <a:rPr lang="sv-SE" smtClean="0"/>
              <a:t>2022-08-28</a:t>
            </a:fld>
            <a:endParaRPr lang="en-SE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5C772B8-C3C7-AF4B-8C5C-EB482B1A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80743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4260-F535-4E51-8D3F-449B7481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2 – Model the module using data-flow level Verilog </a:t>
            </a:r>
            <a:endParaRPr lang="en-SE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9E4746-899A-43C3-89F1-F05E4F5F8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42" y="1832034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wire</a:t>
            </a:r>
            <a:r>
              <a:rPr lang="en-US" dirty="0"/>
              <a:t> </a:t>
            </a:r>
            <a:r>
              <a:rPr lang="en-US" dirty="0" err="1"/>
              <a:t>w_not</a:t>
            </a:r>
            <a:r>
              <a:rPr lang="en-US" dirty="0"/>
              <a:t>, w_and1, w_and2;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assign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w_not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~C;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assign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w_and1 </a:t>
            </a:r>
            <a:r>
              <a:rPr lang="en-US" dirty="0"/>
              <a:t>= A &amp; </a:t>
            </a:r>
            <a:r>
              <a:rPr lang="en-US" dirty="0" err="1"/>
              <a:t>w_not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assign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w_and2 </a:t>
            </a:r>
            <a:r>
              <a:rPr lang="en-US" dirty="0"/>
              <a:t>= B &amp;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assign </a:t>
            </a:r>
            <a:r>
              <a:rPr lang="en-US" dirty="0"/>
              <a:t>O =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w_and1 | w_and2;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6C7827-A0CA-44F0-A4AE-6D5E18C4D210}"/>
              </a:ext>
            </a:extLst>
          </p:cNvPr>
          <p:cNvGrpSpPr/>
          <p:nvPr/>
        </p:nvGrpSpPr>
        <p:grpSpPr>
          <a:xfrm>
            <a:off x="5759938" y="3413121"/>
            <a:ext cx="6267357" cy="2983253"/>
            <a:chOff x="2439821" y="1809448"/>
            <a:chExt cx="7578921" cy="36075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282F9A-1630-4536-8297-EB650807ABC6}"/>
                </a:ext>
              </a:extLst>
            </p:cNvPr>
            <p:cNvGrpSpPr/>
            <p:nvPr/>
          </p:nvGrpSpPr>
          <p:grpSpPr>
            <a:xfrm>
              <a:off x="4956278" y="2849984"/>
              <a:ext cx="1566675" cy="741118"/>
              <a:chOff x="4042896" y="1715660"/>
              <a:chExt cx="1566675" cy="741118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B7ADE18-504E-4B2A-9795-25C177500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53" y="2266407"/>
                <a:ext cx="155150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49D724C-194F-4100-8717-E824D4750360}"/>
                  </a:ext>
                </a:extLst>
              </p:cNvPr>
              <p:cNvCxnSpPr/>
              <p:nvPr/>
            </p:nvCxnSpPr>
            <p:spPr>
              <a:xfrm flipV="1">
                <a:off x="4042896" y="190305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BF19283-6BAC-4864-A4A7-209A2FB9A327}"/>
                  </a:ext>
                </a:extLst>
              </p:cNvPr>
              <p:cNvCxnSpPr/>
              <p:nvPr/>
            </p:nvCxnSpPr>
            <p:spPr>
              <a:xfrm flipV="1">
                <a:off x="5346318" y="2086964"/>
                <a:ext cx="26325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lay 68">
                <a:extLst>
                  <a:ext uri="{FF2B5EF4-FFF2-40B4-BE49-F238E27FC236}">
                    <a16:creationId xmlns:a16="http://schemas.microsoft.com/office/drawing/2014/main" id="{BAD50C02-8FD2-4310-9282-E1ED741A2739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And1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6B5DD8-8204-4B9D-AC17-207F17C45A09}"/>
                </a:ext>
              </a:extLst>
            </p:cNvPr>
            <p:cNvGrpSpPr/>
            <p:nvPr/>
          </p:nvGrpSpPr>
          <p:grpSpPr>
            <a:xfrm>
              <a:off x="4956278" y="4252284"/>
              <a:ext cx="1566675" cy="741118"/>
              <a:chOff x="4042896" y="1715660"/>
              <a:chExt cx="1566675" cy="74111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682AB67-73EF-4D89-A13A-E3609FA042DF}"/>
                  </a:ext>
                </a:extLst>
              </p:cNvPr>
              <p:cNvCxnSpPr/>
              <p:nvPr/>
            </p:nvCxnSpPr>
            <p:spPr>
              <a:xfrm flipV="1">
                <a:off x="4042896" y="226640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C2F76F6-54F0-4BEB-AC38-3257A84C4B92}"/>
                  </a:ext>
                </a:extLst>
              </p:cNvPr>
              <p:cNvCxnSpPr/>
              <p:nvPr/>
            </p:nvCxnSpPr>
            <p:spPr>
              <a:xfrm flipV="1">
                <a:off x="4042896" y="190305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7ACC530-EF21-4A30-ABFD-13C901738843}"/>
                  </a:ext>
                </a:extLst>
              </p:cNvPr>
              <p:cNvCxnSpPr/>
              <p:nvPr/>
            </p:nvCxnSpPr>
            <p:spPr>
              <a:xfrm flipV="1">
                <a:off x="5346318" y="2086964"/>
                <a:ext cx="26325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elay 68">
                <a:extLst>
                  <a:ext uri="{FF2B5EF4-FFF2-40B4-BE49-F238E27FC236}">
                    <a16:creationId xmlns:a16="http://schemas.microsoft.com/office/drawing/2014/main" id="{D1ED8089-8EF4-4858-9E12-E8838AF20B92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And2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E9E721-71A8-4CAB-ABDF-AF2C9CBB8F65}"/>
                </a:ext>
              </a:extLst>
            </p:cNvPr>
            <p:cNvGrpSpPr/>
            <p:nvPr/>
          </p:nvGrpSpPr>
          <p:grpSpPr>
            <a:xfrm>
              <a:off x="7572207" y="3704181"/>
              <a:ext cx="1599238" cy="723601"/>
              <a:chOff x="3675121" y="3048834"/>
              <a:chExt cx="1599238" cy="72360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4F9159A-F383-474A-A7CF-EBB70806CDAC}"/>
                  </a:ext>
                </a:extLst>
              </p:cNvPr>
              <p:cNvCxnSpPr/>
              <p:nvPr/>
            </p:nvCxnSpPr>
            <p:spPr>
              <a:xfrm flipV="1">
                <a:off x="3675121" y="359693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6A75BF1-0596-40D2-81FB-F5C9B13E8E0E}"/>
                  </a:ext>
                </a:extLst>
              </p:cNvPr>
              <p:cNvCxnSpPr/>
              <p:nvPr/>
            </p:nvCxnSpPr>
            <p:spPr>
              <a:xfrm flipV="1">
                <a:off x="3675121" y="323358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49A2278-66F3-48C4-B357-9D3BDD3D35B2}"/>
                  </a:ext>
                </a:extLst>
              </p:cNvPr>
              <p:cNvCxnSpPr/>
              <p:nvPr/>
            </p:nvCxnSpPr>
            <p:spPr>
              <a:xfrm flipV="1">
                <a:off x="5010436" y="3412939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9CA7361-19CC-4174-BF23-E43AE4830F2D}"/>
                  </a:ext>
                </a:extLst>
              </p:cNvPr>
              <p:cNvGrpSpPr/>
              <p:nvPr/>
            </p:nvGrpSpPr>
            <p:grpSpPr>
              <a:xfrm>
                <a:off x="3990333" y="3048834"/>
                <a:ext cx="1016928" cy="723601"/>
                <a:chOff x="3990333" y="3048834"/>
                <a:chExt cx="1016928" cy="723601"/>
              </a:xfrm>
            </p:grpSpPr>
            <p:sp>
              <p:nvSpPr>
                <p:cNvPr id="35" name="Stored Data 71">
                  <a:extLst>
                    <a:ext uri="{FF2B5EF4-FFF2-40B4-BE49-F238E27FC236}">
                      <a16:creationId xmlns:a16="http://schemas.microsoft.com/office/drawing/2014/main" id="{04B67570-7DD3-401F-9C47-74C7799F0B3D}"/>
                    </a:ext>
                  </a:extLst>
                </p:cNvPr>
                <p:cNvSpPr/>
                <p:nvPr/>
              </p:nvSpPr>
              <p:spPr>
                <a:xfrm rot="10800000">
                  <a:off x="3997592" y="3048854"/>
                  <a:ext cx="1009669" cy="723580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6" fmla="*/ 9841 w 10000"/>
                    <a:gd name="connsiteY6" fmla="*/ 6220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0" fmla="*/ 9999 w 10000"/>
                    <a:gd name="connsiteY0" fmla="*/ 10000 h 10000"/>
                    <a:gd name="connsiteX1" fmla="*/ 5183 w 10000"/>
                    <a:gd name="connsiteY1" fmla="*/ 9912 h 10000"/>
                    <a:gd name="connsiteX2" fmla="*/ 0 w 10000"/>
                    <a:gd name="connsiteY2" fmla="*/ 5043 h 10000"/>
                    <a:gd name="connsiteX3" fmla="*/ 5183 w 10000"/>
                    <a:gd name="connsiteY3" fmla="*/ 44 h 10000"/>
                    <a:gd name="connsiteX4" fmla="*/ 1000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9999" y="10000"/>
                      </a:moveTo>
                      <a:lnTo>
                        <a:pt x="5183" y="9912"/>
                      </a:lnTo>
                      <a:cubicBezTo>
                        <a:pt x="3060" y="9824"/>
                        <a:pt x="0" y="6688"/>
                        <a:pt x="0" y="5043"/>
                      </a:cubicBezTo>
                      <a:cubicBezTo>
                        <a:pt x="0" y="3398"/>
                        <a:pt x="2965" y="220"/>
                        <a:pt x="5183" y="44"/>
                      </a:cubicBezTo>
                      <a:lnTo>
                        <a:pt x="1000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Stored Data 71">
                  <a:extLst>
                    <a:ext uri="{FF2B5EF4-FFF2-40B4-BE49-F238E27FC236}">
                      <a16:creationId xmlns:a16="http://schemas.microsoft.com/office/drawing/2014/main" id="{8A55BE7D-62DD-4905-A15A-1152D7D4DA65}"/>
                    </a:ext>
                  </a:extLst>
                </p:cNvPr>
                <p:cNvSpPr/>
                <p:nvPr/>
              </p:nvSpPr>
              <p:spPr>
                <a:xfrm rot="10800000">
                  <a:off x="3990333" y="3048834"/>
                  <a:ext cx="107530" cy="723601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603 w 5420"/>
                    <a:gd name="connsiteY0" fmla="*/ 44 h 10000"/>
                    <a:gd name="connsiteX1" fmla="*/ 5420 w 5420"/>
                    <a:gd name="connsiteY1" fmla="*/ 0 h 10000"/>
                    <a:gd name="connsiteX2" fmla="*/ 4355 w 5420"/>
                    <a:gd name="connsiteY2" fmla="*/ 4956 h 10000"/>
                    <a:gd name="connsiteX3" fmla="*/ 5419 w 5420"/>
                    <a:gd name="connsiteY3" fmla="*/ 10000 h 10000"/>
                    <a:gd name="connsiteX4" fmla="*/ 603 w 5420"/>
                    <a:gd name="connsiteY4" fmla="*/ 9912 h 10000"/>
                    <a:gd name="connsiteX5" fmla="*/ 603 w 5420"/>
                    <a:gd name="connsiteY5" fmla="*/ 44 h 10000"/>
                    <a:gd name="connsiteX0" fmla="*/ 1112 w 9999"/>
                    <a:gd name="connsiteY0" fmla="*/ 9912 h 11176"/>
                    <a:gd name="connsiteX1" fmla="*/ 1112 w 9999"/>
                    <a:gd name="connsiteY1" fmla="*/ 44 h 11176"/>
                    <a:gd name="connsiteX2" fmla="*/ 9999 w 9999"/>
                    <a:gd name="connsiteY2" fmla="*/ 0 h 11176"/>
                    <a:gd name="connsiteX3" fmla="*/ 8034 w 9999"/>
                    <a:gd name="connsiteY3" fmla="*/ 4956 h 11176"/>
                    <a:gd name="connsiteX4" fmla="*/ 9997 w 9999"/>
                    <a:gd name="connsiteY4" fmla="*/ 10000 h 11176"/>
                    <a:gd name="connsiteX5" fmla="*/ 2783 w 9999"/>
                    <a:gd name="connsiteY5" fmla="*/ 11176 h 11176"/>
                    <a:gd name="connsiteX0" fmla="*/ 1112 w 10000"/>
                    <a:gd name="connsiteY0" fmla="*/ 8869 h 8948"/>
                    <a:gd name="connsiteX1" fmla="*/ 1112 w 10000"/>
                    <a:gd name="connsiteY1" fmla="*/ 39 h 8948"/>
                    <a:gd name="connsiteX2" fmla="*/ 10000 w 10000"/>
                    <a:gd name="connsiteY2" fmla="*/ 0 h 8948"/>
                    <a:gd name="connsiteX3" fmla="*/ 8035 w 10000"/>
                    <a:gd name="connsiteY3" fmla="*/ 4435 h 8948"/>
                    <a:gd name="connsiteX4" fmla="*/ 9998 w 10000"/>
                    <a:gd name="connsiteY4" fmla="*/ 8948 h 8948"/>
                    <a:gd name="connsiteX0" fmla="*/ 0 w 8888"/>
                    <a:gd name="connsiteY0" fmla="*/ 44 h 10000"/>
                    <a:gd name="connsiteX1" fmla="*/ 8888 w 8888"/>
                    <a:gd name="connsiteY1" fmla="*/ 0 h 10000"/>
                    <a:gd name="connsiteX2" fmla="*/ 6923 w 8888"/>
                    <a:gd name="connsiteY2" fmla="*/ 4956 h 10000"/>
                    <a:gd name="connsiteX3" fmla="*/ 8886 w 8888"/>
                    <a:gd name="connsiteY3" fmla="*/ 10000 h 10000"/>
                    <a:gd name="connsiteX0" fmla="*/ 2211 w 2211"/>
                    <a:gd name="connsiteY0" fmla="*/ 0 h 10000"/>
                    <a:gd name="connsiteX1" fmla="*/ 0 w 2211"/>
                    <a:gd name="connsiteY1" fmla="*/ 4956 h 10000"/>
                    <a:gd name="connsiteX2" fmla="*/ 2209 w 2211"/>
                    <a:gd name="connsiteY2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BB146E-E219-4044-986C-620FE4B08BAF}"/>
                </a:ext>
              </a:extLst>
            </p:cNvPr>
            <p:cNvGrpSpPr/>
            <p:nvPr/>
          </p:nvGrpSpPr>
          <p:grpSpPr>
            <a:xfrm>
              <a:off x="4275776" y="3210742"/>
              <a:ext cx="731574" cy="380360"/>
              <a:chOff x="379248" y="5807937"/>
              <a:chExt cx="1448058" cy="75287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CAC8804-CEF2-46EA-819F-C3FD29529889}"/>
                  </a:ext>
                </a:extLst>
              </p:cNvPr>
              <p:cNvCxnSpPr/>
              <p:nvPr/>
            </p:nvCxnSpPr>
            <p:spPr>
              <a:xfrm flipV="1">
                <a:off x="379248" y="618716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EA8C97-609C-48C3-BAB3-13A639DB26F4}"/>
                  </a:ext>
                </a:extLst>
              </p:cNvPr>
              <p:cNvCxnSpPr/>
              <p:nvPr/>
            </p:nvCxnSpPr>
            <p:spPr>
              <a:xfrm flipV="1">
                <a:off x="1563383" y="6183730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B79B12B-491D-4755-9155-983D32003420}"/>
                  </a:ext>
                </a:extLst>
              </p:cNvPr>
              <p:cNvSpPr/>
              <p:nvPr/>
            </p:nvSpPr>
            <p:spPr>
              <a:xfrm>
                <a:off x="1446530" y="6125012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riangle 100">
                <a:extLst>
                  <a:ext uri="{FF2B5EF4-FFF2-40B4-BE49-F238E27FC236}">
                    <a16:creationId xmlns:a16="http://schemas.microsoft.com/office/drawing/2014/main" id="{7613A82C-FA59-46F8-826D-2779575C200B}"/>
                  </a:ext>
                </a:extLst>
              </p:cNvPr>
              <p:cNvSpPr/>
              <p:nvPr/>
            </p:nvSpPr>
            <p:spPr>
              <a:xfrm rot="5400000">
                <a:off x="733521" y="5859860"/>
                <a:ext cx="752875" cy="64903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25774A5-F645-480F-9657-07A7ACAB28C8}"/>
                </a:ext>
              </a:extLst>
            </p:cNvPr>
            <p:cNvCxnSpPr>
              <a:cxnSpLocks/>
            </p:cNvCxnSpPr>
            <p:nvPr/>
          </p:nvCxnSpPr>
          <p:spPr>
            <a:xfrm>
              <a:off x="6522953" y="3220543"/>
              <a:ext cx="1049254" cy="66839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5F969761-802C-4B2C-B15D-79574F0DB725}"/>
                </a:ext>
              </a:extLst>
            </p:cNvPr>
            <p:cNvCxnSpPr/>
            <p:nvPr/>
          </p:nvCxnSpPr>
          <p:spPr>
            <a:xfrm flipV="1">
              <a:off x="6522953" y="4252284"/>
              <a:ext cx="1049254" cy="370559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7F61FF-2C57-43D7-9C94-E78A920D0D47}"/>
                </a:ext>
              </a:extLst>
            </p:cNvPr>
            <p:cNvSpPr/>
            <p:nvPr/>
          </p:nvSpPr>
          <p:spPr>
            <a:xfrm>
              <a:off x="3133725" y="2466975"/>
              <a:ext cx="6315075" cy="29500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007EAEE-0BEB-4D59-A3F6-65650A7819A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4803031"/>
              <a:ext cx="21368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7A5546-F8AA-44BA-952E-FAC5D029B650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3913501"/>
              <a:ext cx="15612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AF10C1-B7AF-4EA4-BD24-52B17BED8A1B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3037383"/>
              <a:ext cx="21368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3FD10-4A62-4440-9786-DC5F3F200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3841" y="3397148"/>
              <a:ext cx="0" cy="1405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DA32BE-93B6-4DFD-B134-E776D82DDBCF}"/>
                </a:ext>
              </a:extLst>
            </p:cNvPr>
            <p:cNvCxnSpPr>
              <a:cxnSpLocks/>
            </p:cNvCxnSpPr>
            <p:nvPr/>
          </p:nvCxnSpPr>
          <p:spPr>
            <a:xfrm>
              <a:off x="4053841" y="3397148"/>
              <a:ext cx="2990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01F590A-1140-405C-A64E-620FF8C21447}"/>
                </a:ext>
              </a:extLst>
            </p:cNvPr>
            <p:cNvCxnSpPr/>
            <p:nvPr/>
          </p:nvCxnSpPr>
          <p:spPr>
            <a:xfrm>
              <a:off x="4380634" y="3913501"/>
              <a:ext cx="626716" cy="52406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FCB4AC-DCA8-4A03-8AE4-1483A82BDEAB}"/>
                </a:ext>
              </a:extLst>
            </p:cNvPr>
            <p:cNvCxnSpPr>
              <a:cxnSpLocks/>
            </p:cNvCxnSpPr>
            <p:nvPr/>
          </p:nvCxnSpPr>
          <p:spPr>
            <a:xfrm>
              <a:off x="8968740" y="4068286"/>
              <a:ext cx="685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5E1BFE-A915-496F-97C3-DC14A63144FD}"/>
                </a:ext>
              </a:extLst>
            </p:cNvPr>
            <p:cNvSpPr txBox="1"/>
            <p:nvPr/>
          </p:nvSpPr>
          <p:spPr>
            <a:xfrm>
              <a:off x="2445673" y="285271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endParaRPr lang="en-SE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4AA7A-34C6-4206-B90A-DC80496A2D1E}"/>
                </a:ext>
              </a:extLst>
            </p:cNvPr>
            <p:cNvSpPr txBox="1"/>
            <p:nvPr/>
          </p:nvSpPr>
          <p:spPr>
            <a:xfrm>
              <a:off x="2439821" y="369664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S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45B73F-72C7-4AB3-B14D-7A3D628C7330}"/>
                </a:ext>
              </a:extLst>
            </p:cNvPr>
            <p:cNvSpPr txBox="1"/>
            <p:nvPr/>
          </p:nvSpPr>
          <p:spPr>
            <a:xfrm>
              <a:off x="2439821" y="461836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endParaRPr lang="en-SE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A9FD3B-E205-40B8-AB0E-94FF9EE6B9DD}"/>
                </a:ext>
              </a:extLst>
            </p:cNvPr>
            <p:cNvSpPr txBox="1"/>
            <p:nvPr/>
          </p:nvSpPr>
          <p:spPr>
            <a:xfrm>
              <a:off x="9654540" y="391350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endParaRPr lang="en-S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6FC8C1-C4C1-4E65-8C0D-BFDDD47D1F2B}"/>
                </a:ext>
              </a:extLst>
            </p:cNvPr>
            <p:cNvSpPr txBox="1"/>
            <p:nvPr/>
          </p:nvSpPr>
          <p:spPr>
            <a:xfrm>
              <a:off x="5082726" y="1809448"/>
              <a:ext cx="2045753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my_module</a:t>
              </a:r>
              <a:endParaRPr lang="en-SE" sz="2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4D627A-C125-41A7-B886-8E28C690B44E}"/>
                </a:ext>
              </a:extLst>
            </p:cNvPr>
            <p:cNvSpPr txBox="1"/>
            <p:nvPr/>
          </p:nvSpPr>
          <p:spPr>
            <a:xfrm>
              <a:off x="7979869" y="3873784"/>
              <a:ext cx="8096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Or1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18FBEB-B5DE-40A6-B13A-E2682AB2BBBE}"/>
                </a:ext>
              </a:extLst>
            </p:cNvPr>
            <p:cNvSpPr txBox="1"/>
            <p:nvPr/>
          </p:nvSpPr>
          <p:spPr>
            <a:xfrm>
              <a:off x="4181561" y="3567636"/>
              <a:ext cx="8096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Not1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F2A4F09-2DA4-4155-BD8D-6440A73D1F71}"/>
                </a:ext>
              </a:extLst>
            </p:cNvPr>
            <p:cNvCxnSpPr>
              <a:cxnSpLocks/>
            </p:cNvCxnSpPr>
            <p:nvPr/>
          </p:nvCxnSpPr>
          <p:spPr>
            <a:xfrm>
              <a:off x="4991186" y="3397148"/>
              <a:ext cx="225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E0FFA77-7C07-4F3A-8BC3-BFD4C5C8A14C}"/>
              </a:ext>
            </a:extLst>
          </p:cNvPr>
          <p:cNvSpPr txBox="1"/>
          <p:nvPr/>
        </p:nvSpPr>
        <p:spPr>
          <a:xfrm>
            <a:off x="9450871" y="4262556"/>
            <a:ext cx="103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w_and1</a:t>
            </a:r>
            <a:endParaRPr lang="en-SE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324F80-9A04-4D73-9CF2-47310B05BADB}"/>
              </a:ext>
            </a:extLst>
          </p:cNvPr>
          <p:cNvSpPr txBox="1"/>
          <p:nvPr/>
        </p:nvSpPr>
        <p:spPr>
          <a:xfrm>
            <a:off x="9487421" y="5709866"/>
            <a:ext cx="103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w_and2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A12B0B-3FA9-4E26-A471-D64722C97113}"/>
              </a:ext>
            </a:extLst>
          </p:cNvPr>
          <p:cNvSpPr txBox="1"/>
          <p:nvPr/>
        </p:nvSpPr>
        <p:spPr>
          <a:xfrm>
            <a:off x="7757898" y="4841754"/>
            <a:ext cx="103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w_not</a:t>
            </a:r>
            <a:endParaRPr lang="en-SE" dirty="0"/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C9C743D4-A5F9-44E5-A5D3-252F3A3D72C6}"/>
              </a:ext>
            </a:extLst>
          </p:cNvPr>
          <p:cNvSpPr/>
          <p:nvPr/>
        </p:nvSpPr>
        <p:spPr>
          <a:xfrm>
            <a:off x="6333759" y="1269817"/>
            <a:ext cx="5222224" cy="1899018"/>
          </a:xfrm>
          <a:prstGeom prst="wedgeRectCallout">
            <a:avLst>
              <a:gd name="adj1" fmla="val -69396"/>
              <a:gd name="adj2" fmla="val 81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Signals of type </a:t>
            </a:r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-apple-system"/>
              </a:rPr>
              <a:t>wire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requires the continuous assignment of a value. </a:t>
            </a:r>
            <a:b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In Verilog, this concept is realized by the </a:t>
            </a:r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-apple-system"/>
              </a:rPr>
              <a:t>assign statement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where any wire can be driven continuously with a value.</a:t>
            </a:r>
            <a:endParaRPr lang="en-SE" sz="2400" dirty="0">
              <a:solidFill>
                <a:schemeClr val="bg1"/>
              </a:solidFill>
            </a:endParaRPr>
          </a:p>
        </p:txBody>
      </p:sp>
      <p:sp>
        <p:nvSpPr>
          <p:cNvPr id="56" name="Explosion: 14 Points 55">
            <a:extLst>
              <a:ext uri="{FF2B5EF4-FFF2-40B4-BE49-F238E27FC236}">
                <a16:creationId xmlns:a16="http://schemas.microsoft.com/office/drawing/2014/main" id="{B9D90B67-0AF8-4909-A3AA-4839809D3C80}"/>
              </a:ext>
            </a:extLst>
          </p:cNvPr>
          <p:cNvSpPr/>
          <p:nvPr/>
        </p:nvSpPr>
        <p:spPr>
          <a:xfrm>
            <a:off x="7197736" y="3242654"/>
            <a:ext cx="4611240" cy="340429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Solution 3</a:t>
            </a:r>
            <a:endParaRPr lang="en-SE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75D67-53F3-5840-A6B5-D983C45F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CCC5-0C61-8747-A395-0A7BA4959C76}" type="datetime1">
              <a:rPr lang="sv-SE" smtClean="0"/>
              <a:t>2022-08-28</a:t>
            </a:fld>
            <a:endParaRPr lang="en-SE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467AFD7C-17D8-5548-BE87-FAA35BD0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47</a:t>
            </a:fld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1BF9EEE6-6F48-B741-BE1D-860DBB05F6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9086" y="6203950"/>
                <a:ext cx="2590802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1BF9EEE6-6F48-B741-BE1D-860DBB05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086" y="6203950"/>
                <a:ext cx="2590802" cy="577849"/>
              </a:xfrm>
              <a:prstGeom prst="rect">
                <a:avLst/>
              </a:prstGeom>
              <a:blipFill>
                <a:blip r:embed="rId3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98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1B94-FFF5-4961-A3D9-8D89C5C5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2 – Model the module using data-flow level Verilog </a:t>
            </a:r>
            <a:endParaRPr lang="en-SE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F7EE76-8BBE-479E-A3D0-BBE97107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42" y="1832034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assign </a:t>
            </a:r>
            <a:r>
              <a:rPr lang="en-US" dirty="0"/>
              <a:t>O = (A &amp; ~C) | (B &amp; C);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1C3AB9B3-BF15-40CA-A050-2DD64598CF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2275" y="2102830"/>
                <a:ext cx="4706247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4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1C3AB9B3-BF15-40CA-A050-2DD64598C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2102830"/>
                <a:ext cx="4706247" cy="577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Explosion: 14 Points 49">
            <a:extLst>
              <a:ext uri="{FF2B5EF4-FFF2-40B4-BE49-F238E27FC236}">
                <a16:creationId xmlns:a16="http://schemas.microsoft.com/office/drawing/2014/main" id="{DAFE2778-A96F-4FAB-99EC-76C8AE38D65E}"/>
              </a:ext>
            </a:extLst>
          </p:cNvPr>
          <p:cNvSpPr/>
          <p:nvPr/>
        </p:nvSpPr>
        <p:spPr>
          <a:xfrm>
            <a:off x="7197736" y="3242654"/>
            <a:ext cx="4611240" cy="340429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Solution 4</a:t>
            </a:r>
            <a:endParaRPr lang="en-SE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F0DB0-152D-A84A-BB06-89DBCFD9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DDB0-ED5B-1C42-81F4-5C1B83EF5BB1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51F04-49BC-964A-BFE2-C1753E46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289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1B94-FFF5-4961-A3D9-8D89C5C5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2 – Model the module using data-flow level Verilog </a:t>
            </a:r>
            <a:endParaRPr lang="en-SE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F7EE76-8BBE-479E-A3D0-BBE97107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42" y="1832034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my_module</a:t>
            </a:r>
            <a:r>
              <a:rPr lang="en-US" dirty="0"/>
              <a:t>(A, B, C, O);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input</a:t>
            </a:r>
            <a:r>
              <a:rPr lang="en-US" dirty="0"/>
              <a:t> A, B, C;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output</a:t>
            </a:r>
            <a:r>
              <a:rPr lang="en-US" dirty="0"/>
              <a:t> O;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assign</a:t>
            </a:r>
            <a:r>
              <a:rPr lang="en-US" dirty="0"/>
              <a:t> O = (C) ? B : A;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030A0"/>
                </a:solidFill>
              </a:rPr>
              <a:t>endmodule</a:t>
            </a:r>
            <a:endParaRPr lang="en-SE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1C3AB9B3-BF15-40CA-A050-2DD64598CF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2275" y="2102830"/>
                <a:ext cx="4706247" cy="577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4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1C3AB9B3-BF15-40CA-A050-2DD64598C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2102830"/>
                <a:ext cx="4706247" cy="577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Explosion: 14 Points 49">
            <a:extLst>
              <a:ext uri="{FF2B5EF4-FFF2-40B4-BE49-F238E27FC236}">
                <a16:creationId xmlns:a16="http://schemas.microsoft.com/office/drawing/2014/main" id="{DAFE2778-A96F-4FAB-99EC-76C8AE38D65E}"/>
              </a:ext>
            </a:extLst>
          </p:cNvPr>
          <p:cNvSpPr/>
          <p:nvPr/>
        </p:nvSpPr>
        <p:spPr>
          <a:xfrm>
            <a:off x="7197736" y="3242654"/>
            <a:ext cx="4611240" cy="340429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Solution 5</a:t>
            </a:r>
            <a:endParaRPr lang="en-SE" sz="3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7BFAC1-0F3C-4C94-8E20-477D0047FA0B}"/>
              </a:ext>
            </a:extLst>
          </p:cNvPr>
          <p:cNvGrpSpPr/>
          <p:nvPr/>
        </p:nvGrpSpPr>
        <p:grpSpPr>
          <a:xfrm>
            <a:off x="3624718" y="4210505"/>
            <a:ext cx="2237884" cy="1696096"/>
            <a:chOff x="3642473" y="4299282"/>
            <a:chExt cx="2237884" cy="1696096"/>
          </a:xfrm>
        </p:grpSpPr>
        <p:sp>
          <p:nvSpPr>
            <p:cNvPr id="3" name="Trapezoid 2">
              <a:extLst>
                <a:ext uri="{FF2B5EF4-FFF2-40B4-BE49-F238E27FC236}">
                  <a16:creationId xmlns:a16="http://schemas.microsoft.com/office/drawing/2014/main" id="{1F8D3324-A9F5-4F71-A011-7AC5D8ACCB12}"/>
                </a:ext>
              </a:extLst>
            </p:cNvPr>
            <p:cNvSpPr/>
            <p:nvPr/>
          </p:nvSpPr>
          <p:spPr>
            <a:xfrm rot="5400000">
              <a:off x="4265574" y="4743053"/>
              <a:ext cx="1206630" cy="319088"/>
            </a:xfrm>
            <a:prstGeom prst="trapezoid">
              <a:avLst>
                <a:gd name="adj" fmla="val 67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MUX</a:t>
              </a:r>
              <a:endParaRPr lang="en-SE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B8D90FE-A477-40FD-B133-B632C8D6F972}"/>
                </a:ext>
              </a:extLst>
            </p:cNvPr>
            <p:cNvCxnSpPr/>
            <p:nvPr/>
          </p:nvCxnSpPr>
          <p:spPr>
            <a:xfrm>
              <a:off x="4263575" y="4574367"/>
              <a:ext cx="4457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BB010C-1900-4C5D-98BB-7CAE997D52E8}"/>
                </a:ext>
              </a:extLst>
            </p:cNvPr>
            <p:cNvCxnSpPr/>
            <p:nvPr/>
          </p:nvCxnSpPr>
          <p:spPr>
            <a:xfrm>
              <a:off x="4263575" y="5231592"/>
              <a:ext cx="4457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B1EA257-0D9A-4E1E-83A5-6CDA4442879B}"/>
                </a:ext>
              </a:extLst>
            </p:cNvPr>
            <p:cNvCxnSpPr/>
            <p:nvPr/>
          </p:nvCxnSpPr>
          <p:spPr>
            <a:xfrm>
              <a:off x="5028433" y="4905072"/>
              <a:ext cx="4457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385FF8-6980-473A-8D7C-6FFDBBA7BE3D}"/>
                </a:ext>
              </a:extLst>
            </p:cNvPr>
            <p:cNvCxnSpPr>
              <a:cxnSpLocks/>
            </p:cNvCxnSpPr>
            <p:nvPr/>
          </p:nvCxnSpPr>
          <p:spPr>
            <a:xfrm>
              <a:off x="4048628" y="5791662"/>
              <a:ext cx="8281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CDABBA-CB26-4019-81CE-A98BDE60E6A4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27" y="5344752"/>
              <a:ext cx="0" cy="4659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042A2C-CD21-413D-93E5-D26BC51D9136}"/>
                </a:ext>
              </a:extLst>
            </p:cNvPr>
            <p:cNvSpPr txBox="1"/>
            <p:nvPr/>
          </p:nvSpPr>
          <p:spPr>
            <a:xfrm>
              <a:off x="3642473" y="5626046"/>
              <a:ext cx="4061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</a:t>
              </a:r>
              <a:endParaRPr lang="en-SE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B27F1-955B-44F8-8882-B1F38BD06295}"/>
                </a:ext>
              </a:extLst>
            </p:cNvPr>
            <p:cNvSpPr txBox="1"/>
            <p:nvPr/>
          </p:nvSpPr>
          <p:spPr>
            <a:xfrm>
              <a:off x="3778101" y="4389701"/>
              <a:ext cx="4061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</a:t>
              </a:r>
              <a:endParaRPr lang="en-S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C1DF9E-C171-4535-807B-36D56B2DE82A}"/>
                </a:ext>
              </a:extLst>
            </p:cNvPr>
            <p:cNvSpPr txBox="1"/>
            <p:nvPr/>
          </p:nvSpPr>
          <p:spPr>
            <a:xfrm>
              <a:off x="3778101" y="5052999"/>
              <a:ext cx="4061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B</a:t>
              </a:r>
              <a:endParaRPr lang="en-SE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8E529-4392-4475-BA9C-C9ADD6B59078}"/>
                </a:ext>
              </a:extLst>
            </p:cNvPr>
            <p:cNvSpPr txBox="1"/>
            <p:nvPr/>
          </p:nvSpPr>
          <p:spPr>
            <a:xfrm>
              <a:off x="5474203" y="4751303"/>
              <a:ext cx="4061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</a:t>
              </a:r>
              <a:endParaRPr lang="en-SE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0603E5-A490-4321-9822-E8801C7BC3B2}"/>
              </a:ext>
            </a:extLst>
          </p:cNvPr>
          <p:cNvSpPr txBox="1"/>
          <p:nvPr/>
        </p:nvSpPr>
        <p:spPr>
          <a:xfrm>
            <a:off x="0" y="2457824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 err="1">
                <a:solidFill>
                  <a:schemeClr val="tx1"/>
                </a:solidFill>
              </a:rPr>
              <a:t>my_module</a:t>
            </a:r>
            <a:r>
              <a:rPr lang="en-US" sz="4800" dirty="0">
                <a:solidFill>
                  <a:schemeClr val="tx1"/>
                </a:solidFill>
              </a:rPr>
              <a:t> is actually a way to implement </a:t>
            </a:r>
            <a:r>
              <a:rPr lang="en-US" sz="4800" dirty="0">
                <a:solidFill>
                  <a:srgbClr val="FF0000"/>
                </a:solidFill>
              </a:rPr>
              <a:t>multiplexer</a:t>
            </a:r>
            <a:r>
              <a:rPr lang="en-US" sz="4800" dirty="0">
                <a:solidFill>
                  <a:schemeClr val="tx1"/>
                </a:solidFill>
              </a:rPr>
              <a:t> using </a:t>
            </a:r>
            <a:r>
              <a:rPr lang="en-US" sz="4800" dirty="0">
                <a:solidFill>
                  <a:srgbClr val="FF0000"/>
                </a:solidFill>
              </a:rPr>
              <a:t>gates</a:t>
            </a:r>
            <a:r>
              <a:rPr lang="en-US" sz="4800" dirty="0">
                <a:solidFill>
                  <a:schemeClr val="tx1"/>
                </a:solidFill>
              </a:rPr>
              <a:t>.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03B56-F073-114F-BEE1-32DF0783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52CF-8A24-8442-81F6-AA4404BB0CA1}" type="datetime1">
              <a:rPr lang="sv-SE" smtClean="0"/>
              <a:t>2022-08-28</a:t>
            </a:fld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9248B-9251-4848-B0C9-DBF66960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49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57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AB92-EDA6-4D89-90DE-B823E80C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6695" cy="1325563"/>
          </a:xfrm>
        </p:spPr>
        <p:txBody>
          <a:bodyPr>
            <a:normAutofit/>
          </a:bodyPr>
          <a:lstStyle/>
          <a:p>
            <a:r>
              <a:rPr lang="en-US" dirty="0"/>
              <a:t>Programmable Read-Only Memory (PROM)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DBF28-4EC6-40A0-94C5-E4D4F59B1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2862" cy="475647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Programmable Read-Only Memory (</a:t>
            </a:r>
            <a:r>
              <a:rPr lang="en-US" sz="3200" b="1" dirty="0"/>
              <a:t>PROM</a:t>
            </a:r>
            <a:r>
              <a:rPr lang="en-US" sz="3200" dirty="0"/>
              <a:t>) - </a:t>
            </a:r>
            <a:r>
              <a:rPr lang="en-US" sz="3200" b="1" dirty="0"/>
              <a:t>early 70’s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Address-line used as inputs (in canonical normal form)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The value stored at an address defines the output for the specified input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One-time programmable (OTP) using </a:t>
            </a:r>
            <a:r>
              <a:rPr lang="en-US" sz="3200" dirty="0">
                <a:solidFill>
                  <a:srgbClr val="FF0000"/>
                </a:solidFill>
              </a:rPr>
              <a:t>fuse/anti-fuse</a:t>
            </a:r>
            <a:endParaRPr lang="en-US" sz="3200" b="1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endParaRPr lang="en-SE" sz="3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18337E-A92F-4895-BA32-9781B8B7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104" y="1886078"/>
            <a:ext cx="3480896" cy="4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786F1-ED63-B441-B471-2B557C95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A66E3-FA77-DA41-B6C4-F3E318ABC6E9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30C9B-0C72-0245-AD71-0A3AEFDD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34700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5CA-AADF-4EDE-A035-9F763BD4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Synthesis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C3318-DFFF-44FB-8BCB-10C5DC5A0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five</a:t>
            </a:r>
            <a:r>
              <a:rPr lang="en-US" dirty="0"/>
              <a:t> solutions differ in coding style, complicity, readability, conciseness,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Choose wisely according to your project’s/teammates’ needs </a:t>
            </a:r>
          </a:p>
          <a:p>
            <a:r>
              <a:rPr lang="en-US" dirty="0"/>
              <a:t>All the four solutions yield the same synthesis result in </a:t>
            </a:r>
            <a:r>
              <a:rPr lang="en-US" dirty="0" err="1"/>
              <a:t>Vivado</a:t>
            </a:r>
            <a:r>
              <a:rPr lang="en-US" dirty="0"/>
              <a:t>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82F08-C170-40FC-A68C-91D8F22FA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" t="3453" b="6630"/>
          <a:stretch/>
        </p:blipFill>
        <p:spPr>
          <a:xfrm>
            <a:off x="1442257" y="3743326"/>
            <a:ext cx="9307486" cy="2997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32C7D-ABD1-47D4-B21E-AEE5697B9BCF}"/>
              </a:ext>
            </a:extLst>
          </p:cNvPr>
          <p:cNvSpPr txBox="1"/>
          <p:nvPr/>
        </p:nvSpPr>
        <p:spPr>
          <a:xfrm>
            <a:off x="0" y="2644170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Unlike in ASIC, you cannot see the </a:t>
            </a:r>
            <a:r>
              <a:rPr lang="en-US" sz="4800" dirty="0">
                <a:solidFill>
                  <a:srgbClr val="FF0000"/>
                </a:solidFill>
              </a:rPr>
              <a:t>gates</a:t>
            </a:r>
            <a:r>
              <a:rPr lang="en-US" sz="4800" dirty="0">
                <a:solidFill>
                  <a:schemeClr val="tx1"/>
                </a:solidFill>
              </a:rPr>
              <a:t> but only </a:t>
            </a:r>
            <a:r>
              <a:rPr lang="en-US" sz="4800" dirty="0">
                <a:solidFill>
                  <a:srgbClr val="FF0000"/>
                </a:solidFill>
              </a:rPr>
              <a:t>LUTs</a:t>
            </a:r>
            <a:r>
              <a:rPr lang="en-US" sz="4800" dirty="0">
                <a:solidFill>
                  <a:schemeClr val="tx1"/>
                </a:solidFill>
              </a:rPr>
              <a:t> in FPGA synthesis.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D820A-F933-4004-8FEB-90240FD6D452}"/>
              </a:ext>
            </a:extLst>
          </p:cNvPr>
          <p:cNvSpPr txBox="1"/>
          <p:nvPr/>
        </p:nvSpPr>
        <p:spPr>
          <a:xfrm>
            <a:off x="0" y="4247545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If you like, you can still see the </a:t>
            </a:r>
            <a:r>
              <a:rPr lang="en-US" sz="4800" dirty="0">
                <a:solidFill>
                  <a:srgbClr val="FF0000"/>
                </a:solidFill>
              </a:rPr>
              <a:t>“gates” </a:t>
            </a:r>
            <a:r>
              <a:rPr lang="en-US" sz="4800" dirty="0">
                <a:solidFill>
                  <a:schemeClr val="tx1"/>
                </a:solidFill>
              </a:rPr>
              <a:t>under RTL analysis -&gt; schematic.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0D6D3-B475-2F4A-B8B4-72BBC315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B657F-1D42-EB4C-A33E-C0E043A02BC2}" type="datetime1">
              <a:rPr lang="sv-SE" smtClean="0"/>
              <a:t>2022-08-28</a:t>
            </a:fld>
            <a:endParaRPr lang="en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BD1E5B-1DB1-254E-9E51-C32B261B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50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2460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F276-3AE6-459A-89B7-EC409857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D6BC6-915D-4256-9055-8AFBE739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025" y="1846488"/>
            <a:ext cx="5775949" cy="316502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DBA9D-3698-8F43-9C47-FE27061B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6D87-B4EC-BC46-9558-F850A55789E2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4C932-24E6-614F-BBFF-6747501E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51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8062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C872-79BA-4BC2-9C75-9C7D8A10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 example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F484CF-B021-48A9-8970-060F083D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" y="2114550"/>
            <a:ext cx="60960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0EC3564-1E68-4D78-88AD-A94988AD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04" y="2114550"/>
            <a:ext cx="585787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992B22C-6F28-4E5D-AE31-2662D945F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03335"/>
              </p:ext>
            </p:extLst>
          </p:nvPr>
        </p:nvGraphicFramePr>
        <p:xfrm>
          <a:off x="245454" y="2101536"/>
          <a:ext cx="6143850" cy="460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75">
                  <a:extLst>
                    <a:ext uri="{9D8B030D-6E8A-4147-A177-3AD203B41FA5}">
                      <a16:colId xmlns:a16="http://schemas.microsoft.com/office/drawing/2014/main" val="135304766"/>
                    </a:ext>
                  </a:extLst>
                </a:gridCol>
                <a:gridCol w="1023975">
                  <a:extLst>
                    <a:ext uri="{9D8B030D-6E8A-4147-A177-3AD203B41FA5}">
                      <a16:colId xmlns:a16="http://schemas.microsoft.com/office/drawing/2014/main" val="527256153"/>
                    </a:ext>
                  </a:extLst>
                </a:gridCol>
                <a:gridCol w="1023975">
                  <a:extLst>
                    <a:ext uri="{9D8B030D-6E8A-4147-A177-3AD203B41FA5}">
                      <a16:colId xmlns:a16="http://schemas.microsoft.com/office/drawing/2014/main" val="899273189"/>
                    </a:ext>
                  </a:extLst>
                </a:gridCol>
                <a:gridCol w="1023975">
                  <a:extLst>
                    <a:ext uri="{9D8B030D-6E8A-4147-A177-3AD203B41FA5}">
                      <a16:colId xmlns:a16="http://schemas.microsoft.com/office/drawing/2014/main" val="2391256995"/>
                    </a:ext>
                  </a:extLst>
                </a:gridCol>
                <a:gridCol w="1023975">
                  <a:extLst>
                    <a:ext uri="{9D8B030D-6E8A-4147-A177-3AD203B41FA5}">
                      <a16:colId xmlns:a16="http://schemas.microsoft.com/office/drawing/2014/main" val="1160157726"/>
                    </a:ext>
                  </a:extLst>
                </a:gridCol>
                <a:gridCol w="1023975">
                  <a:extLst>
                    <a:ext uri="{9D8B030D-6E8A-4147-A177-3AD203B41FA5}">
                      <a16:colId xmlns:a16="http://schemas.microsoft.com/office/drawing/2014/main" val="2850194440"/>
                    </a:ext>
                  </a:extLst>
                </a:gridCol>
              </a:tblGrid>
              <a:tr h="767187">
                <a:tc gridSpan="2"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Address</a:t>
                      </a:r>
                      <a:endParaRPr lang="en-SE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Data</a:t>
                      </a:r>
                      <a:endParaRPr lang="en-SE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591180"/>
                  </a:ext>
                </a:extLst>
              </a:tr>
              <a:tr h="7671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</a:t>
                      </a:r>
                      <a:r>
                        <a:rPr lang="en-US" sz="3600" baseline="-25000" dirty="0"/>
                        <a:t>0</a:t>
                      </a:r>
                      <a:endParaRPr lang="en-SE" sz="3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</a:t>
                      </a:r>
                      <a:r>
                        <a:rPr lang="en-US" sz="3600" baseline="-25000" dirty="0"/>
                        <a:t>1</a:t>
                      </a:r>
                      <a:endParaRPr lang="en-SE" sz="3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  <a:r>
                        <a:rPr lang="en-US" sz="3600" baseline="-25000" dirty="0"/>
                        <a:t>3</a:t>
                      </a:r>
                      <a:endParaRPr lang="en-SE" sz="3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  <a:r>
                        <a:rPr lang="en-US" sz="3600" baseline="-25000" dirty="0"/>
                        <a:t>2</a:t>
                      </a:r>
                      <a:endParaRPr lang="en-SE" sz="3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  <a:r>
                        <a:rPr lang="en-US" sz="3600" baseline="-25000" dirty="0"/>
                        <a:t>1</a:t>
                      </a:r>
                      <a:endParaRPr lang="en-SE" sz="3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  <a:r>
                        <a:rPr lang="en-US" sz="3600" baseline="-25000" dirty="0"/>
                        <a:t>0</a:t>
                      </a:r>
                      <a:endParaRPr lang="en-SE" sz="3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750817"/>
                  </a:ext>
                </a:extLst>
              </a:tr>
              <a:tr h="7671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23462"/>
                  </a:ext>
                </a:extLst>
              </a:tr>
              <a:tr h="7671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40246"/>
                  </a:ext>
                </a:extLst>
              </a:tr>
              <a:tr h="7671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09174"/>
                  </a:ext>
                </a:extLst>
              </a:tr>
              <a:tr h="7671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S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en-SE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76048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7D7DD-0CBF-3A40-8D5B-DB025891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C32-7D09-154C-BCAD-EBA1ED8B8941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18F79-BFEB-3D4A-B114-E73C1329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9995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0C50-EBF0-42EF-8D62-60E26B92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4188" cy="1325563"/>
          </a:xfrm>
        </p:spPr>
        <p:txBody>
          <a:bodyPr>
            <a:normAutofit/>
          </a:bodyPr>
          <a:lstStyle/>
          <a:p>
            <a:r>
              <a:rPr lang="en-US" dirty="0"/>
              <a:t>Erasable PROM (EPROM)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32AA-41E9-4360-95A5-21B928EDD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6552" cy="4792458"/>
          </a:xfrm>
        </p:spPr>
        <p:txBody>
          <a:bodyPr>
            <a:normAutofit/>
          </a:bodyPr>
          <a:lstStyle/>
          <a:p>
            <a:r>
              <a:rPr lang="en-US" sz="3600" dirty="0"/>
              <a:t>Erasable PROM (</a:t>
            </a:r>
            <a:r>
              <a:rPr lang="en-US" sz="3600" b="1" dirty="0"/>
              <a:t>EPROM</a:t>
            </a:r>
            <a:r>
              <a:rPr lang="en-US" sz="3600" dirty="0"/>
              <a:t>)</a:t>
            </a:r>
          </a:p>
          <a:p>
            <a:pPr lvl="1"/>
            <a:r>
              <a:rPr lang="en-US" sz="3200" dirty="0"/>
              <a:t>Erased by Ultraviolet light</a:t>
            </a:r>
          </a:p>
          <a:p>
            <a:pPr lvl="1"/>
            <a:r>
              <a:rPr lang="en-US" sz="3200" b="0" i="0" dirty="0">
                <a:solidFill>
                  <a:srgbClr val="202122"/>
                </a:solidFill>
                <a:effectLst/>
              </a:rPr>
              <a:t>An Intel 1702A EPROM, one of the earliest EPROM types (</a:t>
            </a:r>
            <a:r>
              <a:rPr lang="en-US" sz="3200" b="1" i="0" dirty="0">
                <a:solidFill>
                  <a:srgbClr val="202122"/>
                </a:solidFill>
                <a:effectLst/>
              </a:rPr>
              <a:t>1971</a:t>
            </a:r>
            <a:r>
              <a:rPr lang="en-US" sz="3200" b="0" i="0" dirty="0">
                <a:solidFill>
                  <a:srgbClr val="202122"/>
                </a:solidFill>
                <a:effectLst/>
              </a:rPr>
              <a:t>), 256 by 8 bit.</a:t>
            </a:r>
          </a:p>
          <a:p>
            <a:pPr lvl="1"/>
            <a:r>
              <a:rPr lang="en-US" sz="3200" b="0" i="0" dirty="0">
                <a:solidFill>
                  <a:srgbClr val="202122"/>
                </a:solidFill>
                <a:effectLst/>
              </a:rPr>
              <a:t>The small quartz window admits UV light for erasure.</a:t>
            </a:r>
          </a:p>
          <a:p>
            <a:r>
              <a:rPr lang="en-US" sz="3600" dirty="0">
                <a:solidFill>
                  <a:srgbClr val="202122"/>
                </a:solidFill>
              </a:rPr>
              <a:t>BIOS in old PCs</a:t>
            </a:r>
            <a:endParaRPr lang="en-US" sz="3600" dirty="0"/>
          </a:p>
          <a:p>
            <a:endParaRPr lang="en-S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33DE35-0564-45D1-B866-67B4EECC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738" y="2957726"/>
            <a:ext cx="4001650" cy="208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440C7-0E5B-A34F-B1F5-8623209D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8F0F-B64C-C74C-BE85-5DA104546745}" type="datetime1">
              <a:rPr lang="sv-SE" smtClean="0"/>
              <a:t>2022-08-28</a:t>
            </a:fld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1415A-6858-7144-8C64-2D88EF4D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3655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AF1D-0E49-4301-9E36-96F32F16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984" cy="1325563"/>
          </a:xfrm>
        </p:spPr>
        <p:txBody>
          <a:bodyPr/>
          <a:lstStyle/>
          <a:p>
            <a:r>
              <a:rPr lang="en-US" dirty="0"/>
              <a:t>Programmable logic array (PLA)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CFAD-85FB-4E2A-8FAF-AC4AA4C17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1408" cy="4351338"/>
          </a:xfrm>
        </p:spPr>
        <p:txBody>
          <a:bodyPr/>
          <a:lstStyle/>
          <a:p>
            <a:r>
              <a:rPr lang="en-US" b="1" dirty="0"/>
              <a:t>Mid 1970’s</a:t>
            </a:r>
          </a:p>
          <a:p>
            <a:r>
              <a:rPr lang="en-US" dirty="0"/>
              <a:t>Programmable AND </a:t>
            </a:r>
            <a:r>
              <a:rPr lang="en-US" dirty="0" err="1"/>
              <a:t>and</a:t>
            </a:r>
            <a:r>
              <a:rPr lang="en-US" dirty="0"/>
              <a:t> OR gates matrices (planes)</a:t>
            </a:r>
          </a:p>
          <a:p>
            <a:r>
              <a:rPr lang="en-US" dirty="0"/>
              <a:t>Flexible</a:t>
            </a:r>
          </a:p>
          <a:p>
            <a:pPr lvl="1"/>
            <a:r>
              <a:rPr lang="en-US" dirty="0"/>
              <a:t>Support large number of functions</a:t>
            </a:r>
          </a:p>
          <a:p>
            <a:r>
              <a:rPr lang="en-US" dirty="0"/>
              <a:t>Expensive</a:t>
            </a:r>
          </a:p>
          <a:p>
            <a:r>
              <a:rPr lang="en-US" dirty="0"/>
              <a:t>Slow</a:t>
            </a:r>
          </a:p>
          <a:p>
            <a:r>
              <a:rPr lang="en-US" dirty="0"/>
              <a:t>Hard to program</a:t>
            </a:r>
          </a:p>
        </p:txBody>
      </p:sp>
      <p:pic>
        <p:nvPicPr>
          <p:cNvPr id="6146" name="Picture 2" descr="Programmable Logic Array">
            <a:extLst>
              <a:ext uri="{FF2B5EF4-FFF2-40B4-BE49-F238E27FC236}">
                <a16:creationId xmlns:a16="http://schemas.microsoft.com/office/drawing/2014/main" id="{2C583D7D-904E-4AE8-ABAF-0F237326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1825625"/>
            <a:ext cx="47053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23F0C-E7CA-0846-962B-1985DBE3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E256-1334-0C4E-B325-A8BCDAA81DFA}" type="datetime1">
              <a:rPr lang="sv-SE" smtClean="0"/>
              <a:t>2022-08-28</a:t>
            </a:fld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8A928-FDCC-ED44-BEAF-03CC86B7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2557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A59B-5D68-4E51-8D22-6998BEA4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array logic (PAL)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BA922-54F1-4037-AFB7-450FF99C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35" y="1871062"/>
            <a:ext cx="4944165" cy="43059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669A9A-168E-467C-AF6C-83C2E9B6B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91408" cy="5032375"/>
          </a:xfrm>
        </p:spPr>
        <p:txBody>
          <a:bodyPr>
            <a:normAutofit/>
          </a:bodyPr>
          <a:lstStyle/>
          <a:p>
            <a:r>
              <a:rPr lang="en-US" b="1" dirty="0"/>
              <a:t>Late 1970’s</a:t>
            </a:r>
          </a:p>
          <a:p>
            <a:r>
              <a:rPr lang="en-US" dirty="0"/>
              <a:t>Programmable AND </a:t>
            </a:r>
            <a:r>
              <a:rPr lang="en-US" dirty="0" err="1"/>
              <a:t>and</a:t>
            </a:r>
            <a:r>
              <a:rPr lang="en-US" dirty="0"/>
              <a:t> </a:t>
            </a:r>
            <a:r>
              <a:rPr lang="en-US" b="1" dirty="0"/>
              <a:t>fixed</a:t>
            </a:r>
            <a:r>
              <a:rPr lang="en-US" dirty="0"/>
              <a:t> OR gates</a:t>
            </a:r>
          </a:p>
          <a:p>
            <a:r>
              <a:rPr lang="en-US" dirty="0"/>
              <a:t>Less flexible</a:t>
            </a:r>
          </a:p>
          <a:p>
            <a:pPr lvl="1"/>
            <a:r>
              <a:rPr lang="en-US" dirty="0"/>
              <a:t>Support limited number of functions</a:t>
            </a:r>
          </a:p>
          <a:p>
            <a:r>
              <a:rPr lang="en-US" dirty="0"/>
              <a:t>Cheap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Hard to program but easier than PLA</a:t>
            </a:r>
          </a:p>
          <a:p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EDFA1-A940-4098-9717-2D9870DA5AD9}"/>
              </a:ext>
            </a:extLst>
          </p:cNvPr>
          <p:cNvSpPr txBox="1"/>
          <p:nvPr/>
        </p:nvSpPr>
        <p:spPr>
          <a:xfrm>
            <a:off x="-1588" y="2644170"/>
            <a:ext cx="12193588" cy="1569660"/>
          </a:xfrm>
          <a:prstGeom prst="rect">
            <a:avLst/>
          </a:prstGeom>
          <a:solidFill>
            <a:srgbClr val="FFC000"/>
          </a:solidFill>
          <a:ln w="38100" cap="rnd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sv-SE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3B812F"/>
                </a:solidFill>
                <a:latin typeface="Tahoma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Electronical world always welcomes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cheap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</a:t>
            </a:r>
            <a:r>
              <a:rPr lang="en-US" sz="4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things.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27207-CF2D-3845-9792-13DB0F16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6580-CC2A-0C4F-82CF-BCEA3A25759A}" type="datetime1">
              <a:rPr lang="sv-SE" smtClean="0"/>
              <a:t>2022-08-28</a:t>
            </a:fld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4DB0-5780-C443-B4B5-57B4DDE8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9179-D717-40AA-84A7-D4F2F802858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6574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AE573B9-6D8F-4462-AF1A-9BD7016BF1C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5953</TotalTime>
  <Words>3596</Words>
  <Application>Microsoft Macintosh PowerPoint</Application>
  <PresentationFormat>Widescreen</PresentationFormat>
  <Paragraphs>1062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-apple-system</vt:lpstr>
      <vt:lpstr>Carlito</vt:lpstr>
      <vt:lpstr>Arial</vt:lpstr>
      <vt:lpstr>Calibri</vt:lpstr>
      <vt:lpstr>Cambria Math</vt:lpstr>
      <vt:lpstr>Helvetica Neue</vt:lpstr>
      <vt:lpstr>Tahoma</vt:lpstr>
      <vt:lpstr>Office Theme</vt:lpstr>
      <vt:lpstr>Accelerating Systems with Programmable Logic Components  Lecture 03 FPGAs + Verilog I</vt:lpstr>
      <vt:lpstr>Agenda</vt:lpstr>
      <vt:lpstr>Introduction to PLD and FPGAs </vt:lpstr>
      <vt:lpstr>Need for programmable logic devices (PLD)</vt:lpstr>
      <vt:lpstr>Programmable Read-Only Memory (PROM)</vt:lpstr>
      <vt:lpstr>A PROM example</vt:lpstr>
      <vt:lpstr>Erasable PROM (EPROM)</vt:lpstr>
      <vt:lpstr>Programmable logic array (PLA) </vt:lpstr>
      <vt:lpstr>Programmable array logic (PAL)</vt:lpstr>
      <vt:lpstr>Electronically EPROM (EEPROM)</vt:lpstr>
      <vt:lpstr>EEPROM: Write the “1” bit</vt:lpstr>
      <vt:lpstr>EEPROM: Write the “0” bit</vt:lpstr>
      <vt:lpstr>Field Programmable Gate Array (FPGA)</vt:lpstr>
      <vt:lpstr>FPGA – Xilinx timeline</vt:lpstr>
      <vt:lpstr>FPGA - Architecture</vt:lpstr>
      <vt:lpstr>FPGA – Configurable Logic Block (CLB)</vt:lpstr>
      <vt:lpstr>CLB - LUT</vt:lpstr>
      <vt:lpstr>How to implement the following function using the CLB we introduced?</vt:lpstr>
      <vt:lpstr>Implement O1 in CLB1</vt:lpstr>
      <vt:lpstr>Implement O2 in CLB2</vt:lpstr>
      <vt:lpstr>Connecting CLB1 and CLB2</vt:lpstr>
      <vt:lpstr>FPGA - programmable interconnect </vt:lpstr>
      <vt:lpstr>Switch matrix interconnect point</vt:lpstr>
      <vt:lpstr>FPGA – I/O blocks</vt:lpstr>
      <vt:lpstr>FPGA – past and now</vt:lpstr>
      <vt:lpstr>The MINIZED starter kit board</vt:lpstr>
      <vt:lpstr>FPGA applications</vt:lpstr>
      <vt:lpstr>FPGA design flow</vt:lpstr>
      <vt:lpstr>Verilog I</vt:lpstr>
      <vt:lpstr>Introduction to Verilog HDL</vt:lpstr>
      <vt:lpstr>Brief history of HDLs</vt:lpstr>
      <vt:lpstr>Think in hardware, not in software</vt:lpstr>
      <vt:lpstr>Demo 1</vt:lpstr>
      <vt:lpstr>Verilog supports various levels of abstraction</vt:lpstr>
      <vt:lpstr>In more detail, verilog can model…</vt:lpstr>
      <vt:lpstr>Verilog example (digital design recap)</vt:lpstr>
      <vt:lpstr>Step 1 – Schema comes first than code</vt:lpstr>
      <vt:lpstr>Step 2 – Model the module using gale-level Verilog</vt:lpstr>
      <vt:lpstr>Step 3 – connecting submodules up</vt:lpstr>
      <vt:lpstr>Step 3 – connecting submodules up</vt:lpstr>
      <vt:lpstr>Step 3 – connecting submodules up</vt:lpstr>
      <vt:lpstr>Step 3 – connecting submodules up</vt:lpstr>
      <vt:lpstr>Step 3 – connecting submodules up</vt:lpstr>
      <vt:lpstr>Port mapping by name vs by order</vt:lpstr>
      <vt:lpstr>Any other way to do my_module?</vt:lpstr>
      <vt:lpstr>Data-flow level modeling</vt:lpstr>
      <vt:lpstr>Step 2 – Model the module using data-flow level Verilog </vt:lpstr>
      <vt:lpstr>Step 2 – Model the module using data-flow level Verilog </vt:lpstr>
      <vt:lpstr>Step 2 – Model the module using data-flow level Verilog </vt:lpstr>
      <vt:lpstr>EDA Synthesis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Yao</dc:creator>
  <cp:lastModifiedBy>yuan yao</cp:lastModifiedBy>
  <cp:revision>476</cp:revision>
  <dcterms:created xsi:type="dcterms:W3CDTF">2021-06-14T13:39:04Z</dcterms:created>
  <dcterms:modified xsi:type="dcterms:W3CDTF">2022-08-28T09:40:55Z</dcterms:modified>
</cp:coreProperties>
</file>